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9" r:id="rId4"/>
    <p:sldId id="260" r:id="rId5"/>
    <p:sldId id="258"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319" autoAdjust="0"/>
  </p:normalViewPr>
  <p:slideViewPr>
    <p:cSldViewPr>
      <p:cViewPr>
        <p:scale>
          <a:sx n="75" d="100"/>
          <a:sy n="75" d="100"/>
        </p:scale>
        <p:origin x="-631"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83A09-819E-410A-A7D5-76E7BEE01779}" type="datetimeFigureOut">
              <a:rPr lang="de-DE" smtClean="0"/>
              <a:t>23.03.2016</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F536F-7EBA-400C-8D26-B70532C42C57}" type="slidenum">
              <a:rPr lang="de-DE" smtClean="0"/>
              <a:t>‹Nr.›</a:t>
            </a:fld>
            <a:endParaRPr lang="de-DE"/>
          </a:p>
        </p:txBody>
      </p:sp>
    </p:spTree>
    <p:extLst>
      <p:ext uri="{BB962C8B-B14F-4D97-AF65-F5344CB8AC3E}">
        <p14:creationId xmlns:p14="http://schemas.microsoft.com/office/powerpoint/2010/main" val="2128725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200" b="1" kern="1200" dirty="0" smtClean="0">
                <a:solidFill>
                  <a:schemeClr val="tx1"/>
                </a:solidFill>
                <a:effectLst/>
                <a:latin typeface="+mn-lt"/>
                <a:ea typeface="+mn-ea"/>
                <a:cs typeface="+mn-cs"/>
              </a:rPr>
              <a:t>Eigenschaden:</a:t>
            </a:r>
          </a:p>
          <a:p>
            <a:pPr lvl="0"/>
            <a:r>
              <a:rPr lang="de-DE" sz="1200" kern="1200" dirty="0" smtClean="0">
                <a:solidFill>
                  <a:schemeClr val="tx1"/>
                </a:solidFill>
                <a:effectLst/>
                <a:latin typeface="+mn-lt"/>
                <a:ea typeface="+mn-ea"/>
                <a:cs typeface="+mn-cs"/>
              </a:rPr>
              <a:t>Sachschaden, bspw. wenn ein eigener PKW im Rahmen eines Besuchsdienstes genutzt wird, um einen Ausflug mit einem Pflegebedürftigen zu unternehmen und dabei beschädigt wird. Sofern es mit dem Träger des Besuchsdienstes keine Vereinbarung für einen solchen Fall gibt, wie bspw. eine Dienstreiserahmenversicherung, verbleiben die Kosten für einen Schaden beim Fahrzeughalter (Eigenanteil einer Teilkaskoversicherung, Höherstufung beim Schadensfreiheitsrabatt). </a:t>
            </a:r>
          </a:p>
          <a:p>
            <a:pPr lvl="0"/>
            <a:r>
              <a:rPr lang="de-DE" sz="1200" kern="1200" dirty="0" smtClean="0">
                <a:solidFill>
                  <a:schemeClr val="tx1"/>
                </a:solidFill>
                <a:effectLst/>
                <a:latin typeface="+mn-lt"/>
                <a:ea typeface="+mn-ea"/>
                <a:cs typeface="+mn-cs"/>
              </a:rPr>
              <a:t>Personenschaden, bspw. ein Wegeunfall auf dem direkten Hin- oder Rückweg zu einem ehrenamtlichen Einsatz im Besuchsdienst. Hier ist zu prüfen, ob die gesetzliche Unfallversicherung, die Unfallversicherung des Trägers des Besuchsdienstes, die Unfallversicherung des Bundeslandes, die Krankenversicherung des Ehrenamtlichen oder seine private Unfallversicherung zuständig ist</a:t>
            </a:r>
            <a:r>
              <a:rPr lang="de-DE" sz="1200" kern="1200" dirty="0" smtClean="0">
                <a:solidFill>
                  <a:schemeClr val="tx1"/>
                </a:solidFill>
                <a:effectLst/>
                <a:latin typeface="+mn-lt"/>
                <a:ea typeface="+mn-ea"/>
                <a:cs typeface="+mn-cs"/>
              </a:rPr>
              <a:t>.</a:t>
            </a:r>
          </a:p>
          <a:p>
            <a:pPr lvl="0"/>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Fremdschaden: </a:t>
            </a:r>
          </a:p>
          <a:p>
            <a:pPr lvl="0"/>
            <a:r>
              <a:rPr lang="de-DE" sz="1200" kern="1200" dirty="0" smtClean="0">
                <a:solidFill>
                  <a:schemeClr val="tx1"/>
                </a:solidFill>
                <a:effectLst/>
                <a:latin typeface="+mn-lt"/>
                <a:ea typeface="+mn-ea"/>
                <a:cs typeface="+mn-cs"/>
              </a:rPr>
              <a:t>Sachschaden, wenn der Ehrenamtliche bspw. im Haushalt des besuchten Pflegebedürftigen einen Schaden an dessen Eigentum verursacht, wenn ihm bspw. eine Tasse von dem „guten Service“ zerbricht.</a:t>
            </a:r>
          </a:p>
          <a:p>
            <a:pPr lvl="0"/>
            <a:r>
              <a:rPr lang="de-DE" sz="1200" kern="1200" dirty="0" smtClean="0">
                <a:solidFill>
                  <a:schemeClr val="tx1"/>
                </a:solidFill>
                <a:effectLst/>
                <a:latin typeface="+mn-lt"/>
                <a:ea typeface="+mn-ea"/>
                <a:cs typeface="+mn-cs"/>
              </a:rPr>
              <a:t>Personenschaden, wenn bspw. im Rahmen des Besuchsdienstes eine andere Person durch das Verhalten des Ehrenamtlichen verletzt wird. Bei einem solchen Schaden haftet der Ehrenamtliche nach dem seit 2013 gültigen Gesetz zur Stärkung des Ehrenamtes jedoch nur dann, wenn er grob fahrlässig oder mit Vorsatz gehandelt hat. </a:t>
            </a:r>
          </a:p>
          <a:p>
            <a:endParaRPr lang="de-DE" dirty="0"/>
          </a:p>
        </p:txBody>
      </p:sp>
      <p:sp>
        <p:nvSpPr>
          <p:cNvPr id="4" name="Foliennummernplatzhalter 3"/>
          <p:cNvSpPr>
            <a:spLocks noGrp="1"/>
          </p:cNvSpPr>
          <p:nvPr>
            <p:ph type="sldNum" sz="quarter" idx="10"/>
          </p:nvPr>
        </p:nvSpPr>
        <p:spPr/>
        <p:txBody>
          <a:bodyPr/>
          <a:lstStyle/>
          <a:p>
            <a:fld id="{061F536F-7EBA-400C-8D26-B70532C42C57}" type="slidenum">
              <a:rPr lang="de-DE" smtClean="0"/>
              <a:t>2</a:t>
            </a:fld>
            <a:endParaRPr lang="de-DE"/>
          </a:p>
        </p:txBody>
      </p:sp>
    </p:spTree>
    <p:extLst>
      <p:ext uri="{BB962C8B-B14F-4D97-AF65-F5344CB8AC3E}">
        <p14:creationId xmlns:p14="http://schemas.microsoft.com/office/powerpoint/2010/main" val="4141162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b="1" kern="1200" dirty="0" smtClean="0">
                <a:solidFill>
                  <a:schemeClr val="tx1"/>
                </a:solidFill>
                <a:effectLst/>
                <a:latin typeface="+mn-lt"/>
                <a:ea typeface="+mn-ea"/>
                <a:cs typeface="+mn-cs"/>
              </a:rPr>
              <a:t>Haftpflichtversicherung</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Für Schäden, die Dritten zugefügt werden, müssen auch Ehrenamtliche praktisch unbegrenzt haften, d. h. sie müssen für die finanziellen Folgen aufkommen. </a:t>
            </a:r>
          </a:p>
          <a:p>
            <a:r>
              <a:rPr lang="de-DE" sz="1200" kern="1200" dirty="0" smtClean="0">
                <a:solidFill>
                  <a:schemeClr val="tx1"/>
                </a:solidFill>
                <a:effectLst/>
                <a:latin typeface="+mn-lt"/>
                <a:ea typeface="+mn-ea"/>
                <a:cs typeface="+mn-cs"/>
              </a:rPr>
              <a:t>Wer anderen durch Unvorsichtigkeit, Leichtsinn oder Unwissenheit einen Schaden zufügt, muss für die Folgen aufkommen. </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Gegen die finanziellen Folgen von Schadenersatzansprüchen kann man sich durch eine private Haftpflichtversicherung absichern. Es gibt jedoch keine Pflicht, eine solche Versicherung abzuschließen. Hinzu kommt, dass je nachdem mit welchem Versicherungsunternehmen ein Vertrag abgeschlossen wird, die vereinbarten Leistungen unterschiedlich sein können. D. h. es wird für Schäden, die im Rahmen ehrenamtlicher Tätigkeit entstehen, von der Versicherung evtl. nur in begrenztem Umfang gezahlt. </a:t>
            </a:r>
          </a:p>
          <a:p>
            <a:r>
              <a:rPr lang="de-DE" sz="1200" kern="1200" dirty="0" smtClean="0">
                <a:solidFill>
                  <a:schemeClr val="tx1"/>
                </a:solidFill>
                <a:effectLst/>
                <a:latin typeface="+mn-lt"/>
                <a:ea typeface="+mn-ea"/>
                <a:cs typeface="+mn-cs"/>
              </a:rPr>
              <a:t>Ob und ggf. welche ehrenamtlichen Tätigkeiten im Rahmen einer privaten Haftpflichtversicherung abgedeckt sind, lässt sich nur aus den Vertragsbedingungen des jeweiligen Versicherungsunternehmens entnehmen („Kleingedrucktes“ prüfen).</a:t>
            </a:r>
          </a:p>
          <a:p>
            <a:endParaRPr lang="de-DE" sz="1200" b="1"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Hinweis: </a:t>
            </a:r>
            <a:r>
              <a:rPr lang="de-DE" sz="1200" kern="1200" dirty="0" smtClean="0">
                <a:solidFill>
                  <a:schemeClr val="tx1"/>
                </a:solidFill>
                <a:effectLst/>
                <a:latin typeface="+mn-lt"/>
                <a:ea typeface="+mn-ea"/>
                <a:cs typeface="+mn-cs"/>
              </a:rPr>
              <a:t>Der gebotene Versicherungsschutz besteht subsidiär (nachrangig), d. h. eine anderweitig bestehende Haftpflichtversicherung ist im Schadensfall vorleistungspflichtig.</a:t>
            </a:r>
          </a:p>
          <a:p>
            <a:r>
              <a:rPr lang="de-DE" sz="1200" kern="1200" dirty="0" smtClean="0">
                <a:solidFill>
                  <a:schemeClr val="tx1"/>
                </a:solidFill>
                <a:effectLst/>
                <a:latin typeface="+mn-lt"/>
                <a:ea typeface="+mn-ea"/>
                <a:cs typeface="+mn-cs"/>
              </a:rPr>
              <a:t>Sofern das Engagement in Anbindung und im Auftrag eines Trägers der Wohlfahrtspflege erfolgt (bspw. Verein, kommunaler Träger, Kirchengemeinde) kann der Ehrenamtliche durch eine Haftpflichtversicherung des Trägers mitversichert werden. Dazu ist es jedoch erforderlich, dass man einen schriftlichen Nachweis über den Umfang und das Ausmaß der ehrenamtlichen Tätigkeit bei dem Träger hat, bspw. eine Ehrenamtsvereinbarung über einen „regelmäßigen Besuchsdienst im Altenpflegeheim an einem Tag in der Woche für jeweils zwei Std.“. Eine Mustervereinbarung finden Sie im Leitfaden.</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Da nicht alle Schäden von einer Haftpflichtversicherung abgedeckt werden, ist zu klären, wie bspw. mit Sachschäden am persönlichen Eigentum des Ehrenamtlichen umgegangen wird, die ihm in Ausübung des Ehrenamtes entstehen.</a:t>
            </a:r>
          </a:p>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3</a:t>
            </a:fld>
            <a:endParaRPr lang="de-DE"/>
          </a:p>
        </p:txBody>
      </p:sp>
    </p:spTree>
    <p:extLst>
      <p:ext uri="{BB962C8B-B14F-4D97-AF65-F5344CB8AC3E}">
        <p14:creationId xmlns:p14="http://schemas.microsoft.com/office/powerpoint/2010/main" val="26725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b="1" kern="1200" dirty="0" smtClean="0">
                <a:solidFill>
                  <a:schemeClr val="tx1"/>
                </a:solidFill>
                <a:effectLst/>
                <a:latin typeface="+mn-lt"/>
                <a:ea typeface="+mn-ea"/>
                <a:cs typeface="+mn-cs"/>
              </a:rPr>
              <a:t>Haftpflichtversicherung</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Verursacht der Ehrenamtliche bei seiner ehrenamtlichen Tätigkeit einen Sachschaden an seinem Eigentum, bspw. zerbricht ein Brillenglas, dann kann er keinen Dritten (auch nicht den sozialen Träger) hierfür verantwortlich machen. Er trägt den Schaden selbst. </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Handelt es sich um eine regelmäßige Abnutzung oder einen Verbrauch bei Ausübung des Ehrenamtes, wird bspw. Kleidung besonders beansprucht, dann kann vielleicht der soziale Träger Arbeitsmittel zur Verfügung stellen. So tragen bspw. die „Grünen Damen und Herren“ im Krankenhaus einen Kittel. Eine Verpflichtung des Trägers besteht allerdings nicht. </a:t>
            </a:r>
          </a:p>
          <a:p>
            <a:r>
              <a:rPr lang="de-DE" sz="1200" kern="1200" dirty="0" smtClean="0">
                <a:solidFill>
                  <a:schemeClr val="tx1"/>
                </a:solidFill>
                <a:effectLst/>
                <a:latin typeface="+mn-lt"/>
                <a:ea typeface="+mn-ea"/>
                <a:cs typeface="+mn-cs"/>
              </a:rPr>
              <a:t>Schädigt ein Dritter das Eigentum des Engagierten während dessen Tätigkeit, so gelten die allgemeinen Regeln, d. h. der Dritte haftet dem ehrenamtlich Tätigen für Vorsatz und Fahrlässigkeit wie in allen sonstigen Fällen. </a:t>
            </a:r>
          </a:p>
          <a:p>
            <a:r>
              <a:rPr lang="de-DE" sz="1200" kern="1200" dirty="0" smtClean="0">
                <a:solidFill>
                  <a:schemeClr val="tx1"/>
                </a:solidFill>
                <a:effectLst/>
                <a:latin typeface="+mn-lt"/>
                <a:ea typeface="+mn-ea"/>
                <a:cs typeface="+mn-cs"/>
              </a:rPr>
              <a:t>Die Grundsätze der gefahrgeneigten Arbeit aus dem Arbeitsrecht gelten auch im Bereich des Ehrenamtes. Ist der Verursacher des Schadens eine im Rahmen des Ehrenamtes betreute oder versorgte Person, dann besteht u. U. auch ein Anspruch gegen den Träger aus gefahrgeneigter Arbeit, wenn der Engagierte nicht mit dem schädigenden Verhalten rechnen musste. </a:t>
            </a:r>
          </a:p>
          <a:p>
            <a:r>
              <a:rPr lang="de-DE" sz="1200" kern="1200" dirty="0" smtClean="0">
                <a:solidFill>
                  <a:schemeClr val="tx1"/>
                </a:solidFill>
                <a:effectLst/>
                <a:latin typeface="+mn-lt"/>
                <a:ea typeface="+mn-ea"/>
                <a:cs typeface="+mn-cs"/>
              </a:rPr>
              <a:t>Besteht bei dem sozialen Träger kein Versicherungsschutz, so sollte möglichst vor Beginn der ehrenamtlichen Tätigkeit geprüft werden, inwieweit im Schadensfall eine Haftpflichtversicherung des jeweiligen Bundeslandes in Anspruch genommen werden kann. </a:t>
            </a:r>
          </a:p>
          <a:p>
            <a:endParaRPr lang="de-DE" dirty="0"/>
          </a:p>
        </p:txBody>
      </p:sp>
      <p:sp>
        <p:nvSpPr>
          <p:cNvPr id="4" name="Foliennummernplatzhalter 3"/>
          <p:cNvSpPr>
            <a:spLocks noGrp="1"/>
          </p:cNvSpPr>
          <p:nvPr>
            <p:ph type="sldNum" sz="quarter" idx="10"/>
          </p:nvPr>
        </p:nvSpPr>
        <p:spPr/>
        <p:txBody>
          <a:bodyPr/>
          <a:lstStyle/>
          <a:p>
            <a:fld id="{061F536F-7EBA-400C-8D26-B70532C42C57}" type="slidenum">
              <a:rPr lang="de-DE" smtClean="0"/>
              <a:t>4</a:t>
            </a:fld>
            <a:endParaRPr lang="de-DE"/>
          </a:p>
        </p:txBody>
      </p:sp>
    </p:spTree>
    <p:extLst>
      <p:ext uri="{BB962C8B-B14F-4D97-AF65-F5344CB8AC3E}">
        <p14:creationId xmlns:p14="http://schemas.microsoft.com/office/powerpoint/2010/main" val="267259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b="1" kern="1200" dirty="0" smtClean="0">
                <a:solidFill>
                  <a:schemeClr val="tx1"/>
                </a:solidFill>
                <a:effectLst/>
                <a:latin typeface="+mn-lt"/>
                <a:ea typeface="+mn-ea"/>
                <a:cs typeface="+mn-cs"/>
              </a:rPr>
              <a:t>Unfallversicherung </a:t>
            </a:r>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Der gesetzliche Unfallversicherungsschutz ist im Sozialgesetzbuch (SGB VII) geregelt und der Personenkreis benannt, der gesetzlich unfallversichert sind. </a:t>
            </a:r>
          </a:p>
          <a:p>
            <a:endParaRPr lang="de-DE" sz="1200" b="1"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Definition: </a:t>
            </a:r>
            <a:r>
              <a:rPr lang="de-DE" sz="1200" kern="1200" dirty="0" smtClean="0">
                <a:solidFill>
                  <a:schemeClr val="tx1"/>
                </a:solidFill>
                <a:effectLst/>
                <a:latin typeface="+mn-lt"/>
                <a:ea typeface="+mn-ea"/>
                <a:cs typeface="+mn-cs"/>
              </a:rPr>
              <a:t>„Wohlfahrtspflege ist die planmäßige, zum Wohle der Allgemeinheit und nicht des Erwerbs wegen ausgeübte Sorge für sozial benachteiligte oder schutzbedürftige Mitmenschen. Hierzu zählen Kinder und Jugendliche sowie pflegebedürftige, kranke, alte und behinderte Menschen.“ (BMAS, 2014)</a:t>
            </a:r>
          </a:p>
          <a:p>
            <a:r>
              <a:rPr lang="de-DE" sz="1200" kern="1200" dirty="0" smtClean="0">
                <a:solidFill>
                  <a:schemeClr val="tx1"/>
                </a:solidFill>
                <a:effectLst/>
                <a:latin typeface="+mn-lt"/>
                <a:ea typeface="+mn-ea"/>
                <a:cs typeface="+mn-cs"/>
              </a:rPr>
              <a:t>Wichtig ist jedoch, dass sich die Ehrenamtlichen bei einer Organisation der Wohlfahrtspflege, die häufig bei einem Verband angesiedelt ist, </a:t>
            </a:r>
            <a:r>
              <a:rPr lang="de-DE" sz="1200" i="1" kern="1200" dirty="0" smtClean="0">
                <a:solidFill>
                  <a:schemeClr val="tx1"/>
                </a:solidFill>
                <a:effectLst/>
                <a:latin typeface="+mn-lt"/>
                <a:ea typeface="+mn-ea"/>
                <a:cs typeface="+mn-cs"/>
              </a:rPr>
              <a:t>regelmäßig</a:t>
            </a:r>
            <a:r>
              <a:rPr lang="de-DE" sz="1200" kern="1200" dirty="0" smtClean="0">
                <a:solidFill>
                  <a:schemeClr val="tx1"/>
                </a:solidFill>
                <a:effectLst/>
                <a:latin typeface="+mn-lt"/>
                <a:ea typeface="+mn-ea"/>
                <a:cs typeface="+mn-cs"/>
              </a:rPr>
              <a:t> engagieren. Dazu gehören die Einrichtungen des Diakonischen Werkes, des Paritätischen Wohlfahrtsverbands, des Deutschen Caritasverbandes, der Arbeiterwohlfahrt, des Deutschen Roten Kreuzes und der Zentralwohlfahrtsstelle der Juden in Deutschland. </a:t>
            </a:r>
          </a:p>
          <a:p>
            <a:endParaRPr lang="de-DE" sz="1200" kern="1200" dirty="0" smtClean="0">
              <a:solidFill>
                <a:schemeClr val="tx1"/>
              </a:solidFill>
              <a:effectLst/>
              <a:latin typeface="+mn-lt"/>
              <a:ea typeface="+mn-ea"/>
              <a:cs typeface="+mn-cs"/>
            </a:endParaRPr>
          </a:p>
          <a:p>
            <a:r>
              <a:rPr lang="de-DE" sz="1200" b="1" kern="1200" dirty="0" smtClean="0">
                <a:solidFill>
                  <a:schemeClr val="tx1"/>
                </a:solidFill>
                <a:effectLst/>
                <a:latin typeface="+mn-lt"/>
                <a:ea typeface="+mn-ea"/>
                <a:cs typeface="+mn-cs"/>
              </a:rPr>
              <a:t>Beispiel: </a:t>
            </a:r>
            <a:r>
              <a:rPr lang="de-DE" sz="1200" kern="1200" dirty="0" smtClean="0">
                <a:solidFill>
                  <a:schemeClr val="tx1"/>
                </a:solidFill>
                <a:effectLst/>
                <a:latin typeface="+mn-lt"/>
                <a:ea typeface="+mn-ea"/>
                <a:cs typeface="+mn-cs"/>
              </a:rPr>
              <a:t>Personen des regelmäßigen Besuchsdienstes im Altenheim oder des Krankenhausbesuchsdienstes „Grüne Damen und Herren“ sind im Rahmen ihres Engagements in der Wohlfahrtspflege nach § 2 Abs. 1 Nr. 9 SGB VII bei der Berufsgenossenschaft für Gesundheitsdienst und Wohlfahrtspflege versichert.</a:t>
            </a:r>
          </a:p>
          <a:p>
            <a:r>
              <a:rPr lang="de-DE" sz="1200" kern="1200" dirty="0" smtClean="0">
                <a:solidFill>
                  <a:schemeClr val="tx1"/>
                </a:solidFill>
                <a:effectLst/>
                <a:latin typeface="+mn-lt"/>
                <a:ea typeface="+mn-ea"/>
                <a:cs typeface="+mn-cs"/>
              </a:rPr>
              <a:t>Ehrenamtliche Helfer/innen, die nur einmalig tätig sind, bspw. einen Kuchen backen und beim Sommerfest mithelfen, oder zeitlich eng begrenzte Gefälligkeitsdienste übernehmen, bspw. einen Einkauf für die Nachbarin, die gerade aus dem Krankenhaus entlassen.</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Bei Verletzungen, die im Rahmen des Engagements geschehen sind, sollten diese umgehend dem Träger angezeigt werden, damit dieser sie bei der zuständigen Berufsgenossenschaft melden kann. Diese setzt sich dann mit dem Ehrenamtlichen in Verbindung.</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Wer während seines ehrenamtlichen Engagements im Bereich Pflege einen Unfall erleidet, erhält von der für ihn zuständigen Berufsgenossenschaft Leistungen, bspw. bei Unfallschäden, die sich im Rahmen der ehrenamtlichen Tätigkeit sowie auf dem Hin- oder Rückweg vom Wohnort zum Einsatzort ereignen. </a:t>
            </a:r>
          </a:p>
          <a:p>
            <a:r>
              <a:rPr lang="de-DE" sz="1200" kern="1200" dirty="0" smtClean="0">
                <a:solidFill>
                  <a:schemeClr val="tx1"/>
                </a:solidFill>
                <a:effectLst/>
                <a:latin typeface="+mn-lt"/>
                <a:ea typeface="+mn-ea"/>
                <a:cs typeface="+mn-cs"/>
              </a:rPr>
              <a:t>Der Schutz besteht bei einem Wegeunfall in der Regel jedoch nur dann, wenn keine Umwege oder längere Unterbrechungen eingelegt wurden, bspw. um unterwegs einzukaufen oder nach dem Einsatz noch in ein Café einzukehren. Verletzt sich der Ehrenamtliche bspw. erst nach dem Umweg für einen privaten Einkauf, dann ist dies in der Regel nicht mehr durch die gesetzliche Unfallversicherung abgedeckt. Ausnahmen sind möglich, bspw. wenn ein Umweg dazu dient, eine Fahrgemeinschaft mit anderen Ehrenamtlichen zu bilden.  </a:t>
            </a:r>
          </a:p>
          <a:p>
            <a:endParaRPr lang="de-DE" sz="1200" kern="1200" dirty="0" smtClean="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061F536F-7EBA-400C-8D26-B70532C42C57}" type="slidenum">
              <a:rPr lang="de-DE" smtClean="0"/>
              <a:t>5</a:t>
            </a:fld>
            <a:endParaRPr lang="de-DE"/>
          </a:p>
        </p:txBody>
      </p:sp>
    </p:spTree>
    <p:extLst>
      <p:ext uri="{BB962C8B-B14F-4D97-AF65-F5344CB8AC3E}">
        <p14:creationId xmlns:p14="http://schemas.microsoft.com/office/powerpoint/2010/main" val="2998157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60000" y="1647144"/>
            <a:ext cx="8424000" cy="307800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ctrTitle" hasCustomPrompt="1"/>
          </p:nvPr>
        </p:nvSpPr>
        <p:spPr>
          <a:xfrm>
            <a:off x="863600" y="1772816"/>
            <a:ext cx="7434663" cy="1181993"/>
          </a:xfrm>
        </p:spPr>
        <p:txBody>
          <a:bodyPr/>
          <a:lstStyle>
            <a:lvl1pPr>
              <a:lnSpc>
                <a:spcPts val="4000"/>
              </a:lnSpc>
              <a:defRPr sz="3800">
                <a:solidFill>
                  <a:schemeClr val="bg1"/>
                </a:solidFill>
              </a:defRPr>
            </a:lvl1pPr>
          </a:lstStyle>
          <a:p>
            <a:r>
              <a:rPr lang="de-DE" dirty="0" smtClean="0"/>
              <a:t>Projektpräsentation</a:t>
            </a:r>
            <a:endParaRPr lang="de-DE" dirty="0"/>
          </a:p>
        </p:txBody>
      </p:sp>
      <p:sp>
        <p:nvSpPr>
          <p:cNvPr id="3" name="Untertitel 2"/>
          <p:cNvSpPr>
            <a:spLocks noGrp="1"/>
          </p:cNvSpPr>
          <p:nvPr>
            <p:ph type="subTitle" idx="1" hasCustomPrompt="1"/>
          </p:nvPr>
        </p:nvSpPr>
        <p:spPr>
          <a:xfrm>
            <a:off x="863600" y="3330160"/>
            <a:ext cx="7434167" cy="288000"/>
          </a:xfrm>
        </p:spPr>
        <p:txBody>
          <a:bodyPr/>
          <a:lstStyle>
            <a:lvl1pPr marL="0" indent="0" algn="l">
              <a:lnSpc>
                <a:spcPts val="2200"/>
              </a:lnSpc>
              <a:spcAft>
                <a:spcPts val="0"/>
              </a:spcAft>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Veranstalter</a:t>
            </a:r>
            <a:endParaRPr lang="de-DE" dirty="0"/>
          </a:p>
        </p:txBody>
      </p:sp>
      <p:sp>
        <p:nvSpPr>
          <p:cNvPr id="13" name="Textplatzhalter 12"/>
          <p:cNvSpPr>
            <a:spLocks noGrp="1"/>
          </p:cNvSpPr>
          <p:nvPr>
            <p:ph type="body" sz="quarter" idx="10" hasCustomPrompt="1"/>
          </p:nvPr>
        </p:nvSpPr>
        <p:spPr>
          <a:xfrm>
            <a:off x="863600" y="3618000"/>
            <a:ext cx="7434263" cy="288925"/>
          </a:xfrm>
        </p:spPr>
        <p:txBody>
          <a:bodyPr/>
          <a:lstStyle>
            <a:lvl1pPr>
              <a:lnSpc>
                <a:spcPts val="2200"/>
              </a:lnSpc>
              <a:spcAft>
                <a:spcPts val="0"/>
              </a:spcAft>
              <a:defRPr sz="1400">
                <a:solidFill>
                  <a:schemeClr val="bg1"/>
                </a:solidFill>
              </a:defRPr>
            </a:lvl1pPr>
          </a:lstStyle>
          <a:p>
            <a:pPr lvl="0"/>
            <a:r>
              <a:rPr lang="de-DE" dirty="0" smtClean="0"/>
              <a:t>Ort, Datum</a:t>
            </a:r>
            <a:endParaRPr lang="de-DE" dirty="0"/>
          </a:p>
        </p:txBody>
      </p:sp>
      <p:sp>
        <p:nvSpPr>
          <p:cNvPr id="15" name="Textplatzhalter 14"/>
          <p:cNvSpPr>
            <a:spLocks noGrp="1"/>
          </p:cNvSpPr>
          <p:nvPr>
            <p:ph type="body" sz="quarter" idx="11" hasCustomPrompt="1"/>
          </p:nvPr>
        </p:nvSpPr>
        <p:spPr>
          <a:xfrm>
            <a:off x="863600" y="3906000"/>
            <a:ext cx="7434263" cy="288000"/>
          </a:xfrm>
        </p:spPr>
        <p:txBody>
          <a:bodyPr/>
          <a:lstStyle>
            <a:lvl1pPr>
              <a:lnSpc>
                <a:spcPts val="2200"/>
              </a:lnSpc>
              <a:spcAft>
                <a:spcPts val="0"/>
              </a:spcAft>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de-DE" dirty="0" smtClean="0"/>
              <a:t>Referent</a:t>
            </a:r>
            <a:endParaRPr lang="de-DE" dirty="0"/>
          </a:p>
        </p:txBody>
      </p:sp>
    </p:spTree>
    <p:extLst>
      <p:ext uri="{BB962C8B-B14F-4D97-AF65-F5344CB8AC3E}">
        <p14:creationId xmlns:p14="http://schemas.microsoft.com/office/powerpoint/2010/main" val="28563093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p>
            <a:r>
              <a:rPr lang="de-DE" smtClean="0"/>
              <a:t>07.06.2015</a:t>
            </a:r>
            <a:endParaRPr lang="de-DE"/>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8424000" cy="46404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2204184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B">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7" name="Datumsplatzhalter 6"/>
          <p:cNvSpPr>
            <a:spLocks noGrp="1"/>
          </p:cNvSpPr>
          <p:nvPr>
            <p:ph type="dt" sz="half" idx="10"/>
          </p:nvPr>
        </p:nvSpPr>
        <p:spPr/>
        <p:txBody>
          <a:bodyPr/>
          <a:lstStyle/>
          <a:p>
            <a:r>
              <a:rPr lang="de-DE" smtClean="0"/>
              <a:t>07.06.2015</a:t>
            </a:r>
            <a:endParaRPr lang="de-DE"/>
          </a:p>
        </p:txBody>
      </p:sp>
      <p:sp>
        <p:nvSpPr>
          <p:cNvPr id="8" name="Fußzeilenplatzhalter 7"/>
          <p:cNvSpPr>
            <a:spLocks noGrp="1"/>
          </p:cNvSpPr>
          <p:nvPr>
            <p:ph type="ftr" sz="quarter" idx="11"/>
          </p:nvPr>
        </p:nvSpPr>
        <p:spPr/>
        <p:txBody>
          <a:bodyPr/>
          <a:lstStyle/>
          <a:p>
            <a:pPr>
              <a:lnSpc>
                <a:spcPts val="1200"/>
              </a:lnSpc>
            </a:pPr>
            <a:r>
              <a:rPr lang="de-DE" smtClean="0"/>
              <a:t>Präsentationstitel</a:t>
            </a:r>
            <a:endParaRPr lang="de-DE" dirty="0"/>
          </a:p>
        </p:txBody>
      </p:sp>
      <p:sp>
        <p:nvSpPr>
          <p:cNvPr id="9" name="Foliennummernplatzhalter 8"/>
          <p:cNvSpPr>
            <a:spLocks noGrp="1"/>
          </p:cNvSpPr>
          <p:nvPr>
            <p:ph type="sldNum" sz="quarter" idx="12"/>
          </p:nvPr>
        </p:nvSpPr>
        <p:spPr/>
        <p:txBody>
          <a:bodyPr/>
          <a:lstStyle/>
          <a:p>
            <a:r>
              <a:rPr lang="de-DE" smtClean="0"/>
              <a:t>Seite </a:t>
            </a:r>
            <a:fld id="{B234B270-3BAF-429C-852E-E8FD4DA1E567}" type="slidenum">
              <a:rPr lang="de-DE" smtClean="0"/>
              <a:pPr/>
              <a:t>‹Nr.›</a:t>
            </a:fld>
            <a:endParaRPr lang="de-DE" dirty="0"/>
          </a:p>
        </p:txBody>
      </p:sp>
      <p:sp>
        <p:nvSpPr>
          <p:cNvPr id="5" name="Inhaltsplatzhalter 4"/>
          <p:cNvSpPr>
            <a:spLocks noGrp="1"/>
          </p:cNvSpPr>
          <p:nvPr>
            <p:ph sz="quarter" idx="13"/>
          </p:nvPr>
        </p:nvSpPr>
        <p:spPr>
          <a:xfrm>
            <a:off x="360000" y="1512000"/>
            <a:ext cx="6804000" cy="47268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2793031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C">
    <p:spTree>
      <p:nvGrpSpPr>
        <p:cNvPr id="1" name=""/>
        <p:cNvGrpSpPr/>
        <p:nvPr/>
      </p:nvGrpSpPr>
      <p:grpSpPr>
        <a:xfrm>
          <a:off x="0" y="0"/>
          <a:ext cx="0" cy="0"/>
          <a:chOff x="0" y="0"/>
          <a:chExt cx="0" cy="0"/>
        </a:xfrm>
      </p:grpSpPr>
      <p:sp>
        <p:nvSpPr>
          <p:cNvPr id="2" name="Titel 1"/>
          <p:cNvSpPr>
            <a:spLocks noGrp="1"/>
          </p:cNvSpPr>
          <p:nvPr>
            <p:ph type="title"/>
          </p:nvPr>
        </p:nvSpPr>
        <p:spPr>
          <a:xfrm>
            <a:off x="360000" y="188640"/>
            <a:ext cx="6804288" cy="792088"/>
          </a:xfrm>
        </p:spPr>
        <p:txBody>
          <a:bodyPr/>
          <a:lstStyle/>
          <a:p>
            <a:r>
              <a:rPr lang="de-DE" smtClean="0"/>
              <a:t>Titelmasterformat durch Klicken bearbeiten</a:t>
            </a:r>
            <a:endParaRPr lang="de-DE"/>
          </a:p>
        </p:txBody>
      </p:sp>
      <p:sp>
        <p:nvSpPr>
          <p:cNvPr id="5" name="Datumsplatzhalter 4"/>
          <p:cNvSpPr>
            <a:spLocks noGrp="1"/>
          </p:cNvSpPr>
          <p:nvPr>
            <p:ph type="dt" sz="half" idx="10"/>
          </p:nvPr>
        </p:nvSpPr>
        <p:spPr/>
        <p:txBody>
          <a:bodyPr/>
          <a:lstStyle/>
          <a:p>
            <a:r>
              <a:rPr lang="de-DE" smtClean="0"/>
              <a:t>07.06.2015</a:t>
            </a:r>
            <a:endParaRPr lang="de-DE"/>
          </a:p>
        </p:txBody>
      </p:sp>
      <p:sp>
        <p:nvSpPr>
          <p:cNvPr id="6" name="Fußzeilenplatzhalter 5"/>
          <p:cNvSpPr>
            <a:spLocks noGrp="1"/>
          </p:cNvSpPr>
          <p:nvPr>
            <p:ph type="ftr" sz="quarter" idx="11"/>
          </p:nvPr>
        </p:nvSpPr>
        <p:spPr/>
        <p:txBody>
          <a:bodyPr/>
          <a:lstStyle/>
          <a:p>
            <a:r>
              <a:rPr lang="de-DE" smtClean="0"/>
              <a:t>Präsentationstitel</a:t>
            </a:r>
            <a:endParaRPr lang="de-DE"/>
          </a:p>
        </p:txBody>
      </p:sp>
      <p:sp>
        <p:nvSpPr>
          <p:cNvPr id="7" name="Foliennummernplatzhalter 6"/>
          <p:cNvSpPr>
            <a:spLocks noGrp="1"/>
          </p:cNvSpPr>
          <p:nvPr>
            <p:ph type="sldNum" sz="quarter" idx="12"/>
          </p:nvPr>
        </p:nvSpPr>
        <p:spPr/>
        <p:txBody>
          <a:bodyPr/>
          <a:lstStyle/>
          <a:p>
            <a:r>
              <a:rPr lang="de-DE" dirty="0" smtClean="0"/>
              <a:t>Seite </a:t>
            </a:r>
            <a:fld id="{B234B270-3BAF-429C-852E-E8FD4DA1E567}" type="slidenum">
              <a:rPr lang="de-DE" smtClean="0"/>
              <a:pPr/>
              <a:t>‹Nr.›</a:t>
            </a:fld>
            <a:endParaRPr lang="de-DE" dirty="0"/>
          </a:p>
        </p:txBody>
      </p:sp>
      <p:sp>
        <p:nvSpPr>
          <p:cNvPr id="11" name="Inhaltsplatzhalter 10"/>
          <p:cNvSpPr>
            <a:spLocks noGrp="1"/>
          </p:cNvSpPr>
          <p:nvPr>
            <p:ph sz="quarter" idx="13"/>
          </p:nvPr>
        </p:nvSpPr>
        <p:spPr>
          <a:xfrm>
            <a:off x="360000" y="1512000"/>
            <a:ext cx="4500032"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3" name="Inhaltsplatzhalter 12"/>
          <p:cNvSpPr>
            <a:spLocks noGrp="1"/>
          </p:cNvSpPr>
          <p:nvPr>
            <p:ph sz="quarter" idx="14"/>
          </p:nvPr>
        </p:nvSpPr>
        <p:spPr>
          <a:xfrm>
            <a:off x="5148064" y="1512000"/>
            <a:ext cx="3600649" cy="4680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96766751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360000" y="1512000"/>
            <a:ext cx="8424936" cy="115212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8" name="Inhaltsplatzhalter 7"/>
          <p:cNvSpPr>
            <a:spLocks noGrp="1"/>
          </p:cNvSpPr>
          <p:nvPr>
            <p:ph sz="quarter" idx="13"/>
          </p:nvPr>
        </p:nvSpPr>
        <p:spPr>
          <a:xfrm>
            <a:off x="360936" y="2852936"/>
            <a:ext cx="8424000" cy="324036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Datumsplatzhalter 6"/>
          <p:cNvSpPr>
            <a:spLocks noGrp="1"/>
          </p:cNvSpPr>
          <p:nvPr>
            <p:ph type="dt" sz="half" idx="14"/>
          </p:nvPr>
        </p:nvSpPr>
        <p:spPr/>
        <p:txBody>
          <a:bodyPr/>
          <a:lstStyle/>
          <a:p>
            <a:r>
              <a:rPr lang="de-DE" smtClean="0"/>
              <a:t>07.06.2015</a:t>
            </a:r>
            <a:endParaRPr lang="de-DE"/>
          </a:p>
        </p:txBody>
      </p:sp>
      <p:sp>
        <p:nvSpPr>
          <p:cNvPr id="9" name="Fußzeilenplatzhalter 8"/>
          <p:cNvSpPr>
            <a:spLocks noGrp="1"/>
          </p:cNvSpPr>
          <p:nvPr>
            <p:ph type="ftr" sz="quarter" idx="15"/>
          </p:nvPr>
        </p:nvSpPr>
        <p:spPr/>
        <p:txBody>
          <a:bodyPr/>
          <a:lstStyle/>
          <a:p>
            <a:pPr>
              <a:lnSpc>
                <a:spcPts val="1200"/>
              </a:lnSpc>
            </a:pPr>
            <a:r>
              <a:rPr lang="de-DE" smtClean="0"/>
              <a:t>Präsentationstitel</a:t>
            </a:r>
            <a:endParaRPr lang="de-DE" dirty="0"/>
          </a:p>
        </p:txBody>
      </p:sp>
      <p:sp>
        <p:nvSpPr>
          <p:cNvPr id="10" name="Foliennummernplatzhalter 9"/>
          <p:cNvSpPr>
            <a:spLocks noGrp="1"/>
          </p:cNvSpPr>
          <p:nvPr>
            <p:ph type="sldNum" sz="quarter" idx="16"/>
          </p:nvPr>
        </p:nvSpPr>
        <p:spPr/>
        <p:txBody>
          <a:bodyPr/>
          <a:lstStyle/>
          <a:p>
            <a:r>
              <a:rPr lang="de-DE" smtClean="0"/>
              <a:t>Seite </a:t>
            </a:r>
            <a:fld id="{B234B270-3BAF-429C-852E-E8FD4DA1E567}" type="slidenum">
              <a:rPr lang="de-DE" smtClean="0"/>
              <a:pPr/>
              <a:t>‹Nr.›</a:t>
            </a:fld>
            <a:endParaRPr lang="de-DE" dirty="0"/>
          </a:p>
        </p:txBody>
      </p:sp>
    </p:spTree>
    <p:extLst>
      <p:ext uri="{BB962C8B-B14F-4D97-AF65-F5344CB8AC3E}">
        <p14:creationId xmlns:p14="http://schemas.microsoft.com/office/powerpoint/2010/main" val="179054768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folie">
    <p:spTree>
      <p:nvGrpSpPr>
        <p:cNvPr id="1" name=""/>
        <p:cNvGrpSpPr/>
        <p:nvPr/>
      </p:nvGrpSpPr>
      <p:grpSpPr>
        <a:xfrm>
          <a:off x="0" y="0"/>
          <a:ext cx="0" cy="0"/>
          <a:chOff x="0" y="0"/>
          <a:chExt cx="0" cy="0"/>
        </a:xfrm>
      </p:grpSpPr>
      <p:sp>
        <p:nvSpPr>
          <p:cNvPr id="9" name="Rechteck 8"/>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userDrawn="1"/>
        </p:nvSpPr>
        <p:spPr>
          <a:xfrm>
            <a:off x="382981" y="3061077"/>
            <a:ext cx="8424000" cy="3267040"/>
          </a:xfrm>
          <a:prstGeom prst="rect">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8" name="Gerade Verbindung 17"/>
          <p:cNvCxnSpPr/>
          <p:nvPr userDrawn="1"/>
        </p:nvCxnSpPr>
        <p:spPr>
          <a:xfrm>
            <a:off x="360000" y="6336000"/>
            <a:ext cx="842493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 name="Textfeld 3"/>
          <p:cNvSpPr txBox="1"/>
          <p:nvPr userDrawn="1"/>
        </p:nvSpPr>
        <p:spPr>
          <a:xfrm>
            <a:off x="827584" y="2276872"/>
            <a:ext cx="2160240" cy="646331"/>
          </a:xfrm>
          <a:prstGeom prst="rect">
            <a:avLst/>
          </a:prstGeom>
          <a:noFill/>
        </p:spPr>
        <p:txBody>
          <a:bodyPr wrap="square" rtlCol="0">
            <a:spAutoFit/>
          </a:bodyPr>
          <a:lstStyle/>
          <a:p>
            <a:r>
              <a:rPr lang="de-DE" sz="3600" dirty="0" smtClean="0"/>
              <a:t>Kontakt</a:t>
            </a:r>
            <a:endParaRPr lang="de-DE" sz="3600" dirty="0"/>
          </a:p>
        </p:txBody>
      </p:sp>
      <p:sp>
        <p:nvSpPr>
          <p:cNvPr id="6" name="Textfeld 5"/>
          <p:cNvSpPr txBox="1"/>
          <p:nvPr userDrawn="1"/>
        </p:nvSpPr>
        <p:spPr>
          <a:xfrm>
            <a:off x="827584" y="3312000"/>
            <a:ext cx="7416824" cy="2808312"/>
          </a:xfrm>
          <a:prstGeom prst="rect">
            <a:avLst/>
          </a:prstGeom>
          <a:noFill/>
        </p:spPr>
        <p:txBody>
          <a:bodyPr wrap="square" rtlCol="0">
            <a:noAutofit/>
          </a:bodyPr>
          <a:lstStyle/>
          <a:p>
            <a:pPr>
              <a:lnSpc>
                <a:spcPts val="2000"/>
              </a:lnSpc>
            </a:pPr>
            <a:endParaRPr lang="de-DE" sz="1200" dirty="0">
              <a:solidFill>
                <a:schemeClr val="bg1"/>
              </a:solidFill>
            </a:endParaRPr>
          </a:p>
        </p:txBody>
      </p:sp>
    </p:spTree>
    <p:extLst>
      <p:ext uri="{BB962C8B-B14F-4D97-AF65-F5344CB8AC3E}">
        <p14:creationId xmlns:p14="http://schemas.microsoft.com/office/powerpoint/2010/main" val="275584758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60000" y="188640"/>
            <a:ext cx="6804288" cy="792088"/>
          </a:xfrm>
          <a:prstGeom prst="rect">
            <a:avLst/>
          </a:prstGeom>
        </p:spPr>
        <p:txBody>
          <a:bodyPr vert="horz" lIns="0" tIns="0" rIns="0" bIns="0" rtlCol="0" anchor="b" anchorCtr="0">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360000" y="1512000"/>
            <a:ext cx="8424936" cy="4641379"/>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a:p>
            <a:pPr lvl="5"/>
            <a:r>
              <a:rPr lang="de-DE" dirty="0" smtClean="0"/>
              <a:t>Sechste Ebene</a:t>
            </a:r>
            <a:endParaRPr lang="de-DE" dirty="0"/>
          </a:p>
        </p:txBody>
      </p:sp>
      <p:sp>
        <p:nvSpPr>
          <p:cNvPr id="4" name="Datumsplatzhalter 3"/>
          <p:cNvSpPr>
            <a:spLocks noGrp="1"/>
          </p:cNvSpPr>
          <p:nvPr>
            <p:ph type="dt" sz="half" idx="2"/>
          </p:nvPr>
        </p:nvSpPr>
        <p:spPr>
          <a:xfrm>
            <a:off x="7416000" y="6376243"/>
            <a:ext cx="648072" cy="179730"/>
          </a:xfrm>
          <a:prstGeom prst="rect">
            <a:avLst/>
          </a:prstGeom>
        </p:spPr>
        <p:txBody>
          <a:bodyPr vert="horz" lIns="0" tIns="0" rIns="0" bIns="0" rtlCol="0" anchor="t" anchorCtr="0"/>
          <a:lstStyle>
            <a:lvl1pPr algn="ctr">
              <a:defRPr sz="1000" b="1">
                <a:solidFill>
                  <a:schemeClr val="accent4"/>
                </a:solidFill>
              </a:defRPr>
            </a:lvl1pPr>
          </a:lstStyle>
          <a:p>
            <a:r>
              <a:rPr lang="de-DE" dirty="0" smtClean="0"/>
              <a:t>Datum</a:t>
            </a:r>
            <a:endParaRPr lang="de-DE" dirty="0"/>
          </a:p>
        </p:txBody>
      </p:sp>
      <p:sp>
        <p:nvSpPr>
          <p:cNvPr id="5" name="Fußzeilenplatzhalter 4"/>
          <p:cNvSpPr>
            <a:spLocks noGrp="1"/>
          </p:cNvSpPr>
          <p:nvPr>
            <p:ph type="ftr" sz="quarter" idx="3"/>
          </p:nvPr>
        </p:nvSpPr>
        <p:spPr>
          <a:xfrm>
            <a:off x="4302000" y="6376243"/>
            <a:ext cx="2895600" cy="351210"/>
          </a:xfrm>
          <a:prstGeom prst="rect">
            <a:avLst/>
          </a:prstGeom>
        </p:spPr>
        <p:txBody>
          <a:bodyPr vert="horz" lIns="0" tIns="0" rIns="0" bIns="0" rtlCol="0" anchor="t" anchorCtr="0"/>
          <a:lstStyle>
            <a:lvl1pPr algn="r">
              <a:defRPr sz="1000" b="1">
                <a:solidFill>
                  <a:schemeClr val="accent4"/>
                </a:solidFill>
              </a:defRPr>
            </a:lvl1pPr>
          </a:lstStyle>
          <a:p>
            <a:pPr>
              <a:lnSpc>
                <a:spcPts val="1200"/>
              </a:lnSpc>
            </a:pPr>
            <a:r>
              <a:rPr lang="de-DE" dirty="0" smtClean="0"/>
              <a:t>Präsentationstitel</a:t>
            </a:r>
            <a:endParaRPr lang="de-DE" dirty="0"/>
          </a:p>
        </p:txBody>
      </p:sp>
      <p:sp>
        <p:nvSpPr>
          <p:cNvPr id="6" name="Foliennummernplatzhalter 5"/>
          <p:cNvSpPr>
            <a:spLocks noGrp="1"/>
          </p:cNvSpPr>
          <p:nvPr>
            <p:ph type="sldNum" sz="quarter" idx="4"/>
          </p:nvPr>
        </p:nvSpPr>
        <p:spPr>
          <a:xfrm>
            <a:off x="8136000" y="6376243"/>
            <a:ext cx="612464" cy="215443"/>
          </a:xfrm>
          <a:prstGeom prst="rect">
            <a:avLst/>
          </a:prstGeom>
        </p:spPr>
        <p:txBody>
          <a:bodyPr vert="horz" lIns="0" tIns="0" rIns="0" bIns="0" rtlCol="0" anchor="t" anchorCtr="0"/>
          <a:lstStyle>
            <a:lvl1pPr algn="r">
              <a:defRPr sz="1000" b="1">
                <a:solidFill>
                  <a:schemeClr val="accent4"/>
                </a:solidFill>
              </a:defRPr>
            </a:lvl1pPr>
          </a:lstStyle>
          <a:p>
            <a:r>
              <a:rPr lang="de-DE" dirty="0" smtClean="0"/>
              <a:t>Seite </a:t>
            </a:r>
            <a:fld id="{B234B270-3BAF-429C-852E-E8FD4DA1E567}" type="slidenum">
              <a:rPr lang="de-DE" smtClean="0"/>
              <a:pPr/>
              <a:t>‹Nr.›</a:t>
            </a:fld>
            <a:endParaRPr lang="de-DE" dirty="0"/>
          </a:p>
        </p:txBody>
      </p:sp>
      <p:cxnSp>
        <p:nvCxnSpPr>
          <p:cNvPr id="7" name="Gerade Verbindung 6"/>
          <p:cNvCxnSpPr/>
          <p:nvPr/>
        </p:nvCxnSpPr>
        <p:spPr>
          <a:xfrm>
            <a:off x="360000" y="1080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360000" y="6336000"/>
            <a:ext cx="8424936" cy="0"/>
          </a:xfrm>
          <a:prstGeom prst="line">
            <a:avLst/>
          </a:prstGeom>
          <a:ln w="12700">
            <a:solidFill>
              <a:srgbClr val="FF5050"/>
            </a:solidFill>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360000" y="6381909"/>
            <a:ext cx="3851960"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Modul 4 – Recht und Regeln</a:t>
            </a:r>
            <a:endParaRPr lang="de-DE" sz="1000" b="1" dirty="0">
              <a:solidFill>
                <a:schemeClr val="accent4"/>
              </a:solidFill>
            </a:endParaRPr>
          </a:p>
        </p:txBody>
      </p:sp>
      <p:sp>
        <p:nvSpPr>
          <p:cNvPr id="13" name="Textfeld 12"/>
          <p:cNvSpPr txBox="1"/>
          <p:nvPr/>
        </p:nvSpPr>
        <p:spPr>
          <a:xfrm>
            <a:off x="8136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
        <p:nvSpPr>
          <p:cNvPr id="15" name="Textfeld 14"/>
          <p:cNvSpPr txBox="1"/>
          <p:nvPr/>
        </p:nvSpPr>
        <p:spPr>
          <a:xfrm>
            <a:off x="7272000" y="6376243"/>
            <a:ext cx="143548" cy="215443"/>
          </a:xfrm>
          <a:prstGeom prst="rect">
            <a:avLst/>
          </a:prstGeom>
          <a:noFill/>
        </p:spPr>
        <p:txBody>
          <a:bodyPr wrap="square" lIns="0" tIns="0" rIns="0" bIns="0" rtlCol="0">
            <a:noAutofit/>
          </a:bodyPr>
          <a:lstStyle/>
          <a:p>
            <a:r>
              <a:rPr lang="de-DE" sz="1000" b="1" i="0" u="none" strike="noStrike" kern="1200" baseline="0" dirty="0" smtClean="0">
                <a:solidFill>
                  <a:schemeClr val="accent4"/>
                </a:solidFill>
                <a:latin typeface="+mn-lt"/>
                <a:ea typeface="+mn-ea"/>
                <a:cs typeface="+mn-cs"/>
              </a:rPr>
              <a:t>//</a:t>
            </a:r>
            <a:endParaRPr lang="de-DE" sz="1000" b="1" dirty="0">
              <a:solidFill>
                <a:schemeClr val="accent4"/>
              </a:solidFill>
            </a:endParaRPr>
          </a:p>
        </p:txBody>
      </p:sp>
    </p:spTree>
    <p:extLst>
      <p:ext uri="{BB962C8B-B14F-4D97-AF65-F5344CB8AC3E}">
        <p14:creationId xmlns:p14="http://schemas.microsoft.com/office/powerpoint/2010/main" val="3232545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61" r:id="rId5"/>
    <p:sldLayoutId id="2147483662" r:id="rId6"/>
  </p:sldLayoutIdLst>
  <p:timing>
    <p:tnLst>
      <p:par>
        <p:cTn id="1" dur="indefinite" restart="never" nodeType="tmRoot"/>
      </p:par>
    </p:tnLst>
  </p:timing>
  <p:hf hdr="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ts val="2800"/>
        </a:lnSpc>
        <a:spcBef>
          <a:spcPts val="0"/>
        </a:spcBef>
        <a:spcAft>
          <a:spcPts val="800"/>
        </a:spcAft>
        <a:buFont typeface="Arial" panose="020B0604020202020204" pitchFamily="34" charset="0"/>
        <a:buNone/>
        <a:defRPr sz="2200" kern="1200">
          <a:solidFill>
            <a:schemeClr val="accent4"/>
          </a:solidFill>
          <a:latin typeface="+mn-lt"/>
          <a:ea typeface="+mn-ea"/>
          <a:cs typeface="+mn-cs"/>
        </a:defRPr>
      </a:lvl1pPr>
      <a:lvl2pPr marL="216000" indent="-216000" algn="l" defTabSz="914400" rtl="0" eaLnBrk="1" latinLnBrk="0" hangingPunct="1">
        <a:lnSpc>
          <a:spcPts val="2800"/>
        </a:lnSpc>
        <a:spcBef>
          <a:spcPts val="0"/>
        </a:spcBef>
        <a:spcAft>
          <a:spcPts val="800"/>
        </a:spcAft>
        <a:buSzPct val="80000"/>
        <a:buFont typeface="Arial" panose="020B0604020202020204" pitchFamily="34" charset="0"/>
        <a:buChar char="•"/>
        <a:defRPr sz="2200" kern="1200">
          <a:solidFill>
            <a:schemeClr val="accent4"/>
          </a:solidFill>
          <a:latin typeface="+mn-lt"/>
          <a:ea typeface="+mn-ea"/>
          <a:cs typeface="+mn-cs"/>
        </a:defRPr>
      </a:lvl2pPr>
      <a:lvl3pPr marL="0" indent="0" algn="l" defTabSz="914400" rtl="0" eaLnBrk="1" latinLnBrk="0" hangingPunct="1">
        <a:lnSpc>
          <a:spcPts val="2000"/>
        </a:lnSpc>
        <a:spcBef>
          <a:spcPts val="0"/>
        </a:spcBef>
        <a:spcAft>
          <a:spcPts val="0"/>
        </a:spcAft>
        <a:buFont typeface="Arial" panose="020B0604020202020204" pitchFamily="34" charset="0"/>
        <a:buNone/>
        <a:defRPr sz="1600" kern="1200">
          <a:solidFill>
            <a:schemeClr val="tx1"/>
          </a:solidFill>
          <a:latin typeface="+mn-lt"/>
          <a:ea typeface="+mn-ea"/>
          <a:cs typeface="+mn-cs"/>
        </a:defRPr>
      </a:lvl3pPr>
      <a:lvl4pPr marL="216000" indent="-216000" algn="l" defTabSz="914400" rtl="0" eaLnBrk="1" latinLnBrk="0" hangingPunct="1">
        <a:lnSpc>
          <a:spcPts val="2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0" indent="0" algn="l" defTabSz="914400" rtl="0" eaLnBrk="1" latinLnBrk="0" hangingPunct="1">
        <a:lnSpc>
          <a:spcPts val="1800"/>
        </a:lnSpc>
        <a:spcBef>
          <a:spcPts val="0"/>
        </a:spcBef>
        <a:spcAft>
          <a:spcPts val="0"/>
        </a:spcAft>
        <a:buFont typeface="Arial" panose="020B0604020202020204" pitchFamily="34" charset="0"/>
        <a:buNone/>
        <a:defRPr sz="1400" b="1" kern="1200">
          <a:solidFill>
            <a:schemeClr val="tx1"/>
          </a:solidFill>
          <a:latin typeface="+mn-lt"/>
          <a:ea typeface="+mn-ea"/>
          <a:cs typeface="+mn-cs"/>
        </a:defRPr>
      </a:lvl5pPr>
      <a:lvl6pPr marL="0" indent="0" algn="l" defTabSz="914400" rtl="0" eaLnBrk="1" latinLnBrk="0" hangingPunct="1">
        <a:lnSpc>
          <a:spcPts val="1400"/>
        </a:lnSpc>
        <a:spcBef>
          <a:spcPts val="0"/>
        </a:spcBef>
        <a:spcAft>
          <a:spcPts val="0"/>
        </a:spcAft>
        <a:buFont typeface="Arial" panose="020B0604020202020204" pitchFamily="34" charset="0"/>
        <a:buNone/>
        <a:defRPr sz="1200" b="1" kern="1200">
          <a:solidFill>
            <a:schemeClr val="accent4"/>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Modul 4 – Recht </a:t>
            </a:r>
            <a:r>
              <a:rPr lang="de-DE" dirty="0"/>
              <a:t>und Regeln</a:t>
            </a:r>
            <a:br>
              <a:rPr lang="de-DE" dirty="0"/>
            </a:br>
            <a:r>
              <a:rPr lang="de-DE" dirty="0" smtClean="0"/>
              <a:t>Versicherungsschutz im Ehrenamt</a:t>
            </a:r>
            <a:endParaRPr lang="de-DE" dirty="0"/>
          </a:p>
        </p:txBody>
      </p:sp>
      <p:sp>
        <p:nvSpPr>
          <p:cNvPr id="3" name="Untertitel 2"/>
          <p:cNvSpPr>
            <a:spLocks noGrp="1"/>
          </p:cNvSpPr>
          <p:nvPr>
            <p:ph type="subTitle" idx="1"/>
          </p:nvPr>
        </p:nvSpPr>
        <p:spPr/>
        <p:txBody>
          <a:bodyPr/>
          <a:lstStyle/>
          <a:p>
            <a:endParaRPr lang="de-DE"/>
          </a:p>
        </p:txBody>
      </p:sp>
      <p:sp>
        <p:nvSpPr>
          <p:cNvPr id="4" name="Textplatzhalter 3"/>
          <p:cNvSpPr>
            <a:spLocks noGrp="1"/>
          </p:cNvSpPr>
          <p:nvPr>
            <p:ph type="body" sz="quarter" idx="10"/>
          </p:nvPr>
        </p:nvSpPr>
        <p:spPr/>
        <p:txBody>
          <a:bodyPr/>
          <a:lstStyle/>
          <a:p>
            <a:endParaRPr lang="de-DE"/>
          </a:p>
        </p:txBody>
      </p:sp>
      <p:sp>
        <p:nvSpPr>
          <p:cNvPr id="5" name="Textplatzhalter 4"/>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809642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Mögliche Schäden </a:t>
            </a:r>
            <a:endParaRPr lang="de-DE" dirty="0"/>
          </a:p>
        </p:txBody>
      </p:sp>
      <p:sp>
        <p:nvSpPr>
          <p:cNvPr id="3" name="Datumsplatzhalter 2"/>
          <p:cNvSpPr>
            <a:spLocks noGrp="1"/>
          </p:cNvSpPr>
          <p:nvPr>
            <p:ph type="dt" sz="half" idx="10"/>
          </p:nvPr>
        </p:nvSpPr>
        <p:spPr/>
        <p:txBody>
          <a:bodyPr/>
          <a:lstStyle/>
          <a:p>
            <a:r>
              <a:rPr lang="de-DE" smtClean="0"/>
              <a:t>07.06.2015</a:t>
            </a:r>
            <a:endParaRPr lang="de-DE"/>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2</a:t>
            </a:fld>
            <a:endParaRPr lang="de-DE" dirty="0"/>
          </a:p>
        </p:txBody>
      </p:sp>
      <p:sp>
        <p:nvSpPr>
          <p:cNvPr id="6" name="Inhaltsplatzhalter 5"/>
          <p:cNvSpPr>
            <a:spLocks noGrp="1"/>
          </p:cNvSpPr>
          <p:nvPr>
            <p:ph sz="quarter" idx="13"/>
          </p:nvPr>
        </p:nvSpPr>
        <p:spPr>
          <a:xfrm>
            <a:off x="360000" y="1512000"/>
            <a:ext cx="8676496" cy="4640400"/>
          </a:xfrm>
        </p:spPr>
        <p:txBody>
          <a:bodyPr/>
          <a:lstStyle/>
          <a:p>
            <a:r>
              <a:rPr lang="de-DE" dirty="0" smtClean="0">
                <a:solidFill>
                  <a:srgbClr val="FF5050"/>
                </a:solidFill>
              </a:rPr>
              <a:t>Eigenschaden </a:t>
            </a:r>
          </a:p>
          <a:p>
            <a:pPr marL="285750" indent="-285750">
              <a:buClr>
                <a:srgbClr val="FF5050"/>
              </a:buClr>
              <a:buFont typeface="Arial" panose="020B0604020202020204" pitchFamily="34" charset="0"/>
              <a:buChar char="•"/>
            </a:pPr>
            <a:r>
              <a:rPr lang="de-DE" sz="1800" dirty="0" smtClean="0">
                <a:solidFill>
                  <a:schemeClr val="tx1"/>
                </a:solidFill>
              </a:rPr>
              <a:t>Sachschaden </a:t>
            </a:r>
            <a:r>
              <a:rPr lang="de-DE" sz="1800" dirty="0" smtClean="0">
                <a:solidFill>
                  <a:schemeClr val="tx1"/>
                </a:solidFill>
              </a:rPr>
              <a:t>(PKW des Ehrenamtlichen wird beschädigt)</a:t>
            </a:r>
          </a:p>
          <a:p>
            <a:pPr marL="285750" indent="-285750">
              <a:buClr>
                <a:srgbClr val="FF5050"/>
              </a:buClr>
              <a:buFont typeface="Arial" panose="020B0604020202020204" pitchFamily="34" charset="0"/>
              <a:buChar char="•"/>
            </a:pPr>
            <a:r>
              <a:rPr lang="de-DE" sz="1800" dirty="0" smtClean="0">
                <a:solidFill>
                  <a:schemeClr val="tx1"/>
                </a:solidFill>
              </a:rPr>
              <a:t>Personenschaden </a:t>
            </a:r>
            <a:r>
              <a:rPr lang="de-DE" sz="1800" dirty="0" smtClean="0">
                <a:solidFill>
                  <a:schemeClr val="tx1"/>
                </a:solidFill>
              </a:rPr>
              <a:t>(Unfall auf dem Weg zum Engagement)</a:t>
            </a:r>
          </a:p>
          <a:p>
            <a:endParaRPr lang="de-DE" dirty="0">
              <a:solidFill>
                <a:schemeClr val="tx1"/>
              </a:solidFill>
            </a:endParaRPr>
          </a:p>
          <a:p>
            <a:r>
              <a:rPr lang="de-DE" dirty="0" smtClean="0">
                <a:solidFill>
                  <a:srgbClr val="FF5050"/>
                </a:solidFill>
              </a:rPr>
              <a:t>Fremdschaden</a:t>
            </a:r>
          </a:p>
          <a:p>
            <a:pPr marL="342900" indent="-342900">
              <a:buClr>
                <a:srgbClr val="FF5050"/>
              </a:buClr>
              <a:buFont typeface="Arial" panose="020B0604020202020204" pitchFamily="34" charset="0"/>
              <a:buChar char="•"/>
            </a:pPr>
            <a:r>
              <a:rPr lang="de-DE" sz="1800" dirty="0" smtClean="0">
                <a:solidFill>
                  <a:schemeClr val="tx1"/>
                </a:solidFill>
              </a:rPr>
              <a:t>Sachschaden </a:t>
            </a:r>
            <a:r>
              <a:rPr lang="de-DE" sz="1800" dirty="0" smtClean="0">
                <a:solidFill>
                  <a:schemeClr val="tx1"/>
                </a:solidFill>
              </a:rPr>
              <a:t>(dem Ehrenamtliche fällt das „gute Service“ </a:t>
            </a:r>
            <a:r>
              <a:rPr lang="de-DE" sz="1800" dirty="0" smtClean="0">
                <a:solidFill>
                  <a:schemeClr val="tx1"/>
                </a:solidFill>
              </a:rPr>
              <a:t>herunter </a:t>
            </a:r>
            <a:r>
              <a:rPr lang="de-DE" sz="1800" dirty="0" smtClean="0">
                <a:solidFill>
                  <a:schemeClr val="tx1"/>
                </a:solidFill>
              </a:rPr>
              <a:t>)</a:t>
            </a:r>
          </a:p>
          <a:p>
            <a:pPr marL="342900" indent="-342900">
              <a:buClr>
                <a:srgbClr val="FF5050"/>
              </a:buClr>
              <a:buFont typeface="Arial" panose="020B0604020202020204" pitchFamily="34" charset="0"/>
              <a:buChar char="•"/>
            </a:pPr>
            <a:r>
              <a:rPr lang="de-DE" sz="1800" dirty="0" smtClean="0">
                <a:solidFill>
                  <a:schemeClr val="tx1"/>
                </a:solidFill>
              </a:rPr>
              <a:t>Personenschaden </a:t>
            </a:r>
            <a:r>
              <a:rPr lang="de-DE" sz="1800" dirty="0" smtClean="0">
                <a:solidFill>
                  <a:schemeClr val="tx1"/>
                </a:solidFill>
              </a:rPr>
              <a:t>(Hilfebedürftiger klemmt sich den Finger </a:t>
            </a:r>
            <a:r>
              <a:rPr lang="de-DE" sz="1800" dirty="0" smtClean="0">
                <a:solidFill>
                  <a:schemeClr val="tx1"/>
                </a:solidFill>
              </a:rPr>
              <a:t>in </a:t>
            </a:r>
            <a:r>
              <a:rPr lang="de-DE" sz="1800" dirty="0" smtClean="0">
                <a:solidFill>
                  <a:schemeClr val="tx1"/>
                </a:solidFill>
              </a:rPr>
              <a:t>der Tür)</a:t>
            </a:r>
            <a:endParaRPr lang="de-DE" sz="1800" dirty="0">
              <a:solidFill>
                <a:schemeClr val="tx1"/>
              </a:solidFill>
            </a:endParaRPr>
          </a:p>
        </p:txBody>
      </p:sp>
    </p:spTree>
    <p:extLst>
      <p:ext uri="{BB962C8B-B14F-4D97-AF65-F5344CB8AC3E}">
        <p14:creationId xmlns:p14="http://schemas.microsoft.com/office/powerpoint/2010/main" val="286783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Haftpflichtversicherung I/II</a:t>
            </a:r>
            <a:endParaRPr lang="de-DE" dirty="0"/>
          </a:p>
        </p:txBody>
      </p:sp>
      <p:sp>
        <p:nvSpPr>
          <p:cNvPr id="3" name="Datumsplatzhalter 2"/>
          <p:cNvSpPr>
            <a:spLocks noGrp="1"/>
          </p:cNvSpPr>
          <p:nvPr>
            <p:ph type="dt" sz="half" idx="10"/>
          </p:nvPr>
        </p:nvSpPr>
        <p:spPr/>
        <p:txBody>
          <a:bodyPr/>
          <a:lstStyle/>
          <a:p>
            <a:r>
              <a:rPr lang="de-DE" smtClean="0"/>
              <a:t>07.06.2015</a:t>
            </a:r>
            <a:endParaRPr lang="de-DE"/>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3</a:t>
            </a:fld>
            <a:endParaRPr lang="de-DE" dirty="0"/>
          </a:p>
        </p:txBody>
      </p:sp>
      <p:sp>
        <p:nvSpPr>
          <p:cNvPr id="6" name="Inhaltsplatzhalter 5"/>
          <p:cNvSpPr>
            <a:spLocks noGrp="1"/>
          </p:cNvSpPr>
          <p:nvPr>
            <p:ph sz="quarter" idx="13"/>
          </p:nvPr>
        </p:nvSpPr>
        <p:spPr/>
        <p:txBody>
          <a:bodyPr/>
          <a:lstStyle/>
          <a:p>
            <a:r>
              <a:rPr lang="de-DE" sz="1800" dirty="0" smtClean="0">
                <a:solidFill>
                  <a:srgbClr val="FF5050"/>
                </a:solidFill>
              </a:rPr>
              <a:t>Definition</a:t>
            </a:r>
          </a:p>
          <a:p>
            <a:r>
              <a:rPr lang="de-DE" sz="1800" dirty="0" smtClean="0">
                <a:solidFill>
                  <a:schemeClr val="tx1"/>
                </a:solidFill>
              </a:rPr>
              <a:t>„</a:t>
            </a:r>
            <a:r>
              <a:rPr lang="de-DE" sz="1800" dirty="0">
                <a:solidFill>
                  <a:schemeClr val="tx1"/>
                </a:solidFill>
              </a:rPr>
              <a:t>Wer vorsätzlich oder fahrlässig das Leben, den Körper, die Gesundheit, die Freiheit, das Eigentum oder ein sonstiges Recht eines Anderen widerrechtlich verletzt, ist dem Anderen zum Ersatz des daraus entstehenden Schadens verpflichtet.“ (BGB § 823 (1) Schadensersatzpflicht</a:t>
            </a:r>
            <a:r>
              <a:rPr lang="de-DE" sz="1800" dirty="0" smtClean="0">
                <a:solidFill>
                  <a:schemeClr val="tx1"/>
                </a:solidFill>
              </a:rPr>
              <a:t>)</a:t>
            </a:r>
          </a:p>
          <a:p>
            <a:endParaRPr lang="de-DE" sz="1800" dirty="0">
              <a:solidFill>
                <a:schemeClr val="tx1"/>
              </a:solidFill>
            </a:endParaRPr>
          </a:p>
          <a:p>
            <a:pPr marL="342900" indent="-342900">
              <a:buClr>
                <a:srgbClr val="FF5050"/>
              </a:buClr>
              <a:buFont typeface="Arial" panose="020B0604020202020204" pitchFamily="34" charset="0"/>
              <a:buChar char="•"/>
            </a:pPr>
            <a:r>
              <a:rPr lang="de-DE" sz="1800" dirty="0" smtClean="0">
                <a:solidFill>
                  <a:schemeClr val="tx1"/>
                </a:solidFill>
              </a:rPr>
              <a:t>Ehrenamtliche können nur belangt werden, wenn sie grob </a:t>
            </a:r>
            <a:r>
              <a:rPr lang="de-DE" sz="1800" dirty="0">
                <a:solidFill>
                  <a:schemeClr val="tx1"/>
                </a:solidFill>
              </a:rPr>
              <a:t>fahrlässig handeln </a:t>
            </a:r>
            <a:r>
              <a:rPr lang="de-DE" sz="1800" dirty="0" smtClean="0">
                <a:solidFill>
                  <a:schemeClr val="tx1"/>
                </a:solidFill>
              </a:rPr>
              <a:t>(§ </a:t>
            </a:r>
            <a:r>
              <a:rPr lang="de-DE" sz="1800" dirty="0">
                <a:solidFill>
                  <a:schemeClr val="tx1"/>
                </a:solidFill>
              </a:rPr>
              <a:t>31b </a:t>
            </a:r>
            <a:r>
              <a:rPr lang="de-DE" sz="1800" dirty="0" smtClean="0">
                <a:solidFill>
                  <a:schemeClr val="tx1"/>
                </a:solidFill>
              </a:rPr>
              <a:t>BGB)</a:t>
            </a:r>
          </a:p>
          <a:p>
            <a:pPr marL="342900" indent="-342900">
              <a:buClr>
                <a:srgbClr val="FF5050"/>
              </a:buClr>
              <a:buFont typeface="Arial" panose="020B0604020202020204" pitchFamily="34" charset="0"/>
              <a:buChar char="•"/>
            </a:pPr>
            <a:r>
              <a:rPr lang="de-DE" sz="1800" dirty="0" smtClean="0">
                <a:solidFill>
                  <a:schemeClr val="tx1"/>
                </a:solidFill>
              </a:rPr>
              <a:t>Versicherungsschutz </a:t>
            </a:r>
            <a:r>
              <a:rPr lang="de-DE" sz="1800" dirty="0" smtClean="0">
                <a:solidFill>
                  <a:schemeClr val="tx1"/>
                </a:solidFill>
              </a:rPr>
              <a:t>der Länder für </a:t>
            </a:r>
            <a:r>
              <a:rPr lang="de-DE" sz="1800" dirty="0" smtClean="0">
                <a:solidFill>
                  <a:schemeClr val="tx1"/>
                </a:solidFill>
              </a:rPr>
              <a:t>Ehrenamtliche </a:t>
            </a:r>
            <a:r>
              <a:rPr lang="de-DE" sz="1800" dirty="0" smtClean="0">
                <a:solidFill>
                  <a:schemeClr val="tx1"/>
                </a:solidFill>
                <a:sym typeface="Wingdings" panose="05000000000000000000" pitchFamily="2" charset="2"/>
              </a:rPr>
              <a:t>greift </a:t>
            </a:r>
            <a:r>
              <a:rPr lang="de-DE" sz="1800" dirty="0" smtClean="0">
                <a:solidFill>
                  <a:schemeClr val="tx1"/>
                </a:solidFill>
                <a:sym typeface="Wingdings" panose="05000000000000000000" pitchFamily="2" charset="2"/>
              </a:rPr>
              <a:t>nur nachrangig</a:t>
            </a:r>
          </a:p>
          <a:p>
            <a:pPr marL="342900" indent="-342900">
              <a:buFont typeface="Wingdings"/>
              <a:buChar char="à"/>
            </a:pPr>
            <a:endParaRPr lang="de-DE" sz="1800" dirty="0">
              <a:solidFill>
                <a:schemeClr val="tx1"/>
              </a:solidFill>
            </a:endParaRPr>
          </a:p>
          <a:p>
            <a:endParaRPr lang="de-DE" sz="1800" dirty="0"/>
          </a:p>
        </p:txBody>
      </p:sp>
    </p:spTree>
    <p:extLst>
      <p:ext uri="{BB962C8B-B14F-4D97-AF65-F5344CB8AC3E}">
        <p14:creationId xmlns:p14="http://schemas.microsoft.com/office/powerpoint/2010/main" val="1823404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Haftpflichtversicherung II/II</a:t>
            </a:r>
            <a:endParaRPr lang="de-DE" dirty="0"/>
          </a:p>
        </p:txBody>
      </p:sp>
      <p:sp>
        <p:nvSpPr>
          <p:cNvPr id="3" name="Datumsplatzhalter 2"/>
          <p:cNvSpPr>
            <a:spLocks noGrp="1"/>
          </p:cNvSpPr>
          <p:nvPr>
            <p:ph type="dt" sz="half" idx="10"/>
          </p:nvPr>
        </p:nvSpPr>
        <p:spPr/>
        <p:txBody>
          <a:bodyPr/>
          <a:lstStyle/>
          <a:p>
            <a:r>
              <a:rPr lang="de-DE" smtClean="0"/>
              <a:t>07.06.2015</a:t>
            </a:r>
            <a:endParaRPr lang="de-DE"/>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4</a:t>
            </a:fld>
            <a:endParaRPr lang="de-DE" dirty="0"/>
          </a:p>
        </p:txBody>
      </p:sp>
      <p:sp>
        <p:nvSpPr>
          <p:cNvPr id="6" name="Inhaltsplatzhalter 5"/>
          <p:cNvSpPr>
            <a:spLocks noGrp="1"/>
          </p:cNvSpPr>
          <p:nvPr>
            <p:ph sz="quarter" idx="13"/>
          </p:nvPr>
        </p:nvSpPr>
        <p:spPr/>
        <p:txBody>
          <a:bodyPr/>
          <a:lstStyle/>
          <a:p>
            <a:r>
              <a:rPr lang="de-DE" sz="1800" dirty="0" smtClean="0">
                <a:solidFill>
                  <a:srgbClr val="FF5050"/>
                </a:solidFill>
              </a:rPr>
              <a:t>Beispiel: Brille des Ehrenamtlichen zerbricht. </a:t>
            </a:r>
          </a:p>
          <a:p>
            <a:pPr marL="558900" lvl="1" indent="-342900">
              <a:buClr>
                <a:srgbClr val="FF5050"/>
              </a:buClr>
            </a:pPr>
            <a:r>
              <a:rPr lang="de-DE" sz="1800" dirty="0" smtClean="0">
                <a:solidFill>
                  <a:schemeClr val="tx1"/>
                </a:solidFill>
              </a:rPr>
              <a:t>Muss für den Schaden selbst aufkommen</a:t>
            </a:r>
          </a:p>
          <a:p>
            <a:endParaRPr lang="de-DE" sz="1800" dirty="0">
              <a:solidFill>
                <a:schemeClr val="tx1"/>
              </a:solidFill>
            </a:endParaRPr>
          </a:p>
          <a:p>
            <a:r>
              <a:rPr lang="de-DE" sz="1800" dirty="0" smtClean="0">
                <a:solidFill>
                  <a:srgbClr val="FF5050"/>
                </a:solidFill>
              </a:rPr>
              <a:t>Beispiel: Ein Dritter zerbricht die Brille</a:t>
            </a:r>
          </a:p>
          <a:p>
            <a:pPr marL="558900" lvl="1" indent="-342900">
              <a:buClr>
                <a:srgbClr val="FF5050"/>
              </a:buClr>
            </a:pPr>
            <a:r>
              <a:rPr lang="de-DE" sz="1800" dirty="0">
                <a:solidFill>
                  <a:schemeClr val="tx1"/>
                </a:solidFill>
              </a:rPr>
              <a:t>Der Dritte muss für den Schaden aufkommen</a:t>
            </a:r>
          </a:p>
          <a:p>
            <a:pPr marL="558900" lvl="1" indent="-342900">
              <a:buFont typeface="Wingdings" panose="05000000000000000000" pitchFamily="2" charset="2"/>
              <a:buChar char="Ø"/>
            </a:pPr>
            <a:endParaRPr lang="de-DE" sz="1800" dirty="0">
              <a:solidFill>
                <a:schemeClr val="tx1"/>
              </a:solidFill>
            </a:endParaRPr>
          </a:p>
          <a:p>
            <a:pPr marL="558900" lvl="1" indent="-342900">
              <a:buFont typeface="Wingdings" panose="05000000000000000000" pitchFamily="2" charset="2"/>
              <a:buChar char="Ø"/>
            </a:pPr>
            <a:endParaRPr lang="de-DE" sz="1800" dirty="0">
              <a:solidFill>
                <a:schemeClr val="tx1"/>
              </a:solidFill>
            </a:endParaRPr>
          </a:p>
          <a:p>
            <a:endParaRPr lang="de-DE" sz="1800" dirty="0"/>
          </a:p>
        </p:txBody>
      </p:sp>
    </p:spTree>
    <p:extLst>
      <p:ext uri="{BB962C8B-B14F-4D97-AF65-F5344CB8AC3E}">
        <p14:creationId xmlns:p14="http://schemas.microsoft.com/office/powerpoint/2010/main" val="531425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Unfallversicherung</a:t>
            </a:r>
            <a:endParaRPr lang="de-DE" dirty="0"/>
          </a:p>
        </p:txBody>
      </p:sp>
      <p:sp>
        <p:nvSpPr>
          <p:cNvPr id="3" name="Datumsplatzhalter 2"/>
          <p:cNvSpPr>
            <a:spLocks noGrp="1"/>
          </p:cNvSpPr>
          <p:nvPr>
            <p:ph type="dt" sz="half" idx="10"/>
          </p:nvPr>
        </p:nvSpPr>
        <p:spPr/>
        <p:txBody>
          <a:bodyPr/>
          <a:lstStyle/>
          <a:p>
            <a:r>
              <a:rPr lang="de-DE" smtClean="0"/>
              <a:t>07.06.2015</a:t>
            </a:r>
            <a:endParaRPr lang="de-DE"/>
          </a:p>
        </p:txBody>
      </p:sp>
      <p:sp>
        <p:nvSpPr>
          <p:cNvPr id="4" name="Fußzeilenplatzhalter 3"/>
          <p:cNvSpPr>
            <a:spLocks noGrp="1"/>
          </p:cNvSpPr>
          <p:nvPr>
            <p:ph type="ftr" sz="quarter" idx="11"/>
          </p:nvPr>
        </p:nvSpPr>
        <p:spPr/>
        <p:txBody>
          <a:bodyPr/>
          <a:lstStyle/>
          <a:p>
            <a:pPr>
              <a:lnSpc>
                <a:spcPts val="1200"/>
              </a:lnSpc>
            </a:pPr>
            <a:r>
              <a:rPr lang="de-DE" smtClean="0"/>
              <a:t>Präsentationstitel</a:t>
            </a:r>
            <a:endParaRPr lang="de-DE" dirty="0"/>
          </a:p>
        </p:txBody>
      </p:sp>
      <p:sp>
        <p:nvSpPr>
          <p:cNvPr id="5" name="Foliennummernplatzhalter 4"/>
          <p:cNvSpPr>
            <a:spLocks noGrp="1"/>
          </p:cNvSpPr>
          <p:nvPr>
            <p:ph type="sldNum" sz="quarter" idx="12"/>
          </p:nvPr>
        </p:nvSpPr>
        <p:spPr/>
        <p:txBody>
          <a:bodyPr/>
          <a:lstStyle/>
          <a:p>
            <a:r>
              <a:rPr lang="de-DE" smtClean="0"/>
              <a:t>Seite </a:t>
            </a:r>
            <a:fld id="{B234B270-3BAF-429C-852E-E8FD4DA1E567}" type="slidenum">
              <a:rPr lang="de-DE" smtClean="0"/>
              <a:pPr/>
              <a:t>5</a:t>
            </a:fld>
            <a:endParaRPr lang="de-DE" dirty="0"/>
          </a:p>
        </p:txBody>
      </p:sp>
      <p:sp>
        <p:nvSpPr>
          <p:cNvPr id="6" name="Inhaltsplatzhalter 5"/>
          <p:cNvSpPr>
            <a:spLocks noGrp="1"/>
          </p:cNvSpPr>
          <p:nvPr>
            <p:ph sz="quarter" idx="13"/>
          </p:nvPr>
        </p:nvSpPr>
        <p:spPr>
          <a:xfrm>
            <a:off x="360000" y="1196752"/>
            <a:ext cx="8424000" cy="5184576"/>
          </a:xfrm>
        </p:spPr>
        <p:txBody>
          <a:bodyPr/>
          <a:lstStyle/>
          <a:p>
            <a:r>
              <a:rPr lang="de-DE" sz="1800" dirty="0" smtClean="0">
                <a:solidFill>
                  <a:schemeClr val="tx1"/>
                </a:solidFill>
              </a:rPr>
              <a:t>Drei </a:t>
            </a:r>
            <a:r>
              <a:rPr lang="de-DE" sz="1800" dirty="0" smtClean="0">
                <a:solidFill>
                  <a:schemeClr val="tx1"/>
                </a:solidFill>
              </a:rPr>
              <a:t>Gruppen</a:t>
            </a:r>
            <a:r>
              <a:rPr lang="de-DE" sz="1800" dirty="0">
                <a:solidFill>
                  <a:schemeClr val="tx1"/>
                </a:solidFill>
              </a:rPr>
              <a:t>: </a:t>
            </a:r>
          </a:p>
          <a:p>
            <a:pPr marL="342900" lvl="0" indent="-342900">
              <a:buClr>
                <a:srgbClr val="FF5050"/>
              </a:buClr>
              <a:buFont typeface="Arial" panose="020B0604020202020204" pitchFamily="34" charset="0"/>
              <a:buChar char="•"/>
            </a:pPr>
            <a:r>
              <a:rPr lang="de-DE" sz="1800" dirty="0">
                <a:solidFill>
                  <a:schemeClr val="tx1"/>
                </a:solidFill>
              </a:rPr>
              <a:t>gesetzlich Versicherte </a:t>
            </a:r>
          </a:p>
          <a:p>
            <a:pPr marL="342900" lvl="0" indent="-342900">
              <a:buClr>
                <a:srgbClr val="FF5050"/>
              </a:buClr>
              <a:buFont typeface="Arial" panose="020B0604020202020204" pitchFamily="34" charset="0"/>
              <a:buChar char="•"/>
            </a:pPr>
            <a:r>
              <a:rPr lang="de-DE" sz="1800" dirty="0">
                <a:solidFill>
                  <a:schemeClr val="tx1"/>
                </a:solidFill>
              </a:rPr>
              <a:t>Versicherte gemäß Satzung der Kasse </a:t>
            </a:r>
          </a:p>
          <a:p>
            <a:pPr marL="342900" lvl="0" indent="-342900">
              <a:buClr>
                <a:srgbClr val="FF5050"/>
              </a:buClr>
              <a:buFont typeface="Arial" panose="020B0604020202020204" pitchFamily="34" charset="0"/>
              <a:buChar char="•"/>
            </a:pPr>
            <a:r>
              <a:rPr lang="de-DE" sz="1800" dirty="0">
                <a:solidFill>
                  <a:schemeClr val="tx1"/>
                </a:solidFill>
              </a:rPr>
              <a:t>freiwillig </a:t>
            </a:r>
            <a:r>
              <a:rPr lang="de-DE" sz="1800" dirty="0" smtClean="0">
                <a:solidFill>
                  <a:schemeClr val="tx1"/>
                </a:solidFill>
              </a:rPr>
              <a:t>Versicherte</a:t>
            </a:r>
          </a:p>
          <a:p>
            <a:endParaRPr lang="de-DE" sz="1800" dirty="0" smtClean="0">
              <a:solidFill>
                <a:schemeClr val="tx1"/>
              </a:solidFill>
            </a:endParaRPr>
          </a:p>
          <a:p>
            <a:r>
              <a:rPr lang="de-DE" sz="1800" dirty="0" smtClean="0">
                <a:solidFill>
                  <a:schemeClr val="tx1"/>
                </a:solidFill>
              </a:rPr>
              <a:t>Im </a:t>
            </a:r>
            <a:r>
              <a:rPr lang="de-DE" sz="1800" dirty="0">
                <a:solidFill>
                  <a:schemeClr val="tx1"/>
                </a:solidFill>
              </a:rPr>
              <a:t>Rahmen des Gesetzes sind auch einige ehrenamtlich tätige Personengruppen versichert. Sie müssen nicht individuell (namentlich) zur Versicherung angemeldet werden. Versichert sind u. a. unentgeltlich im Gesundheitswesen oder in der Wohlfahrtspflege tätige Personen (§ 2 Abs. 1 Nr. 9 SGB VII). </a:t>
            </a:r>
            <a:endParaRPr lang="de-DE" sz="1800" dirty="0" smtClean="0">
              <a:solidFill>
                <a:schemeClr val="tx1"/>
              </a:solidFill>
            </a:endParaRPr>
          </a:p>
          <a:p>
            <a:pPr marL="342900" indent="-342900">
              <a:buFont typeface="Wingdings" panose="05000000000000000000" pitchFamily="2" charset="2"/>
              <a:buChar char="Ø"/>
            </a:pPr>
            <a:r>
              <a:rPr lang="de-DE" sz="1800" dirty="0" smtClean="0">
                <a:solidFill>
                  <a:srgbClr val="FF0000"/>
                </a:solidFill>
              </a:rPr>
              <a:t>Unfälle unverzüglich den Träger melden</a:t>
            </a:r>
            <a:endParaRPr lang="de-DE" sz="1800" dirty="0">
              <a:solidFill>
                <a:srgbClr val="FF0000"/>
              </a:solidFill>
            </a:endParaRPr>
          </a:p>
          <a:p>
            <a:endParaRPr lang="de-DE" sz="1800" dirty="0">
              <a:solidFill>
                <a:schemeClr val="tx1"/>
              </a:solidFill>
            </a:endParaRPr>
          </a:p>
          <a:p>
            <a:pPr lvl="0"/>
            <a:endParaRPr lang="de-DE" sz="1800" dirty="0">
              <a:solidFill>
                <a:schemeClr val="tx1"/>
              </a:solidFill>
            </a:endParaRPr>
          </a:p>
          <a:p>
            <a:endParaRPr lang="de-DE" sz="1800" dirty="0"/>
          </a:p>
        </p:txBody>
      </p:sp>
    </p:spTree>
    <p:extLst>
      <p:ext uri="{BB962C8B-B14F-4D97-AF65-F5344CB8AC3E}">
        <p14:creationId xmlns:p14="http://schemas.microsoft.com/office/powerpoint/2010/main" val="1216886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150413_PEQ_PPT_Vorlage">
  <a:themeElements>
    <a:clrScheme name="PEQ">
      <a:dk1>
        <a:sysClr val="windowText" lastClr="000000"/>
      </a:dk1>
      <a:lt1>
        <a:sysClr val="window" lastClr="FFFFFF"/>
      </a:lt1>
      <a:dk2>
        <a:srgbClr val="008EDB"/>
      </a:dk2>
      <a:lt2>
        <a:srgbClr val="FFFFFF"/>
      </a:lt2>
      <a:accent1>
        <a:srgbClr val="008EDB"/>
      </a:accent1>
      <a:accent2>
        <a:srgbClr val="EA8000"/>
      </a:accent2>
      <a:accent3>
        <a:srgbClr val="289530"/>
      </a:accent3>
      <a:accent4>
        <a:srgbClr val="787878"/>
      </a:accent4>
      <a:accent5>
        <a:srgbClr val="000000"/>
      </a:accent5>
      <a:accent6>
        <a:srgbClr val="FFFFFF"/>
      </a:accent6>
      <a:hlink>
        <a:srgbClr val="0000FF"/>
      </a:hlink>
      <a:folHlink>
        <a:srgbClr val="800080"/>
      </a:folHlink>
    </a:clrScheme>
    <a:fontScheme name="PEQ">
      <a:majorFont>
        <a:latin typeface="Helvetica"/>
        <a:ea typeface=""/>
        <a:cs typeface=""/>
      </a:majorFont>
      <a:minorFont>
        <a:latin typeface="Helvetic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150413_PEQ_PPT_Vorlage</Template>
  <TotalTime>0</TotalTime>
  <Words>978</Words>
  <Application>Microsoft Office PowerPoint</Application>
  <PresentationFormat>Bildschirmpräsentation (4:3)</PresentationFormat>
  <Paragraphs>85</Paragraphs>
  <Slides>5</Slides>
  <Notes>4</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150413_PEQ_PPT_Vorlage</vt:lpstr>
      <vt:lpstr>Modul 4 – Recht und Regeln Versicherungsschutz im Ehrenamt</vt:lpstr>
      <vt:lpstr>Mögliche Schäden </vt:lpstr>
      <vt:lpstr>Haftpflichtversicherung I/II</vt:lpstr>
      <vt:lpstr>Haftpflichtversicherung II/II</vt:lpstr>
      <vt:lpstr>Unfallversicherung</vt:lpstr>
    </vt:vector>
  </TitlesOfParts>
  <Company>Deutscher Verein e.V.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Schlicht, Julia Dr.</dc:creator>
  <cp:lastModifiedBy>Schlicht, Julia Dr.</cp:lastModifiedBy>
  <cp:revision>5</cp:revision>
  <dcterms:created xsi:type="dcterms:W3CDTF">2015-04-14T13:49:16Z</dcterms:created>
  <dcterms:modified xsi:type="dcterms:W3CDTF">2016-03-23T14:18:19Z</dcterms:modified>
</cp:coreProperties>
</file>