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57" r:id="rId4"/>
    <p:sldId id="259" r:id="rId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licht, Julia Dr." initials="jSchlich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852" autoAdjust="0"/>
  </p:normalViewPr>
  <p:slideViewPr>
    <p:cSldViewPr>
      <p:cViewPr>
        <p:scale>
          <a:sx n="75" d="100"/>
          <a:sy n="75" d="100"/>
        </p:scale>
        <p:origin x="-631" y="-60"/>
      </p:cViewPr>
      <p:guideLst>
        <p:guide orient="horz" pos="374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E583A09-819E-410A-A7D5-76E7BEE01779}" type="datetimeFigureOut">
              <a:rPr lang="de-DE" smtClean="0"/>
              <a:t>23.03.2016</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61F536F-7EBA-400C-8D26-B70532C42C57}" type="slidenum">
              <a:rPr lang="de-DE" smtClean="0"/>
              <a:t>‹Nr.›</a:t>
            </a:fld>
            <a:endParaRPr lang="de-DE"/>
          </a:p>
        </p:txBody>
      </p:sp>
    </p:spTree>
    <p:extLst>
      <p:ext uri="{BB962C8B-B14F-4D97-AF65-F5344CB8AC3E}">
        <p14:creationId xmlns:p14="http://schemas.microsoft.com/office/powerpoint/2010/main" val="2128725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61F536F-7EBA-400C-8D26-B70532C42C57}" type="slidenum">
              <a:rPr lang="de-DE" smtClean="0"/>
              <a:t>1</a:t>
            </a:fld>
            <a:endParaRPr lang="de-DE"/>
          </a:p>
        </p:txBody>
      </p:sp>
    </p:spTree>
    <p:extLst>
      <p:ext uri="{BB962C8B-B14F-4D97-AF65-F5344CB8AC3E}">
        <p14:creationId xmlns:p14="http://schemas.microsoft.com/office/powerpoint/2010/main" val="300869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Quelle: </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Neumann, B.; </a:t>
            </a:r>
            <a:r>
              <a:rPr lang="de-DE" sz="1200" kern="1200" dirty="0" err="1" smtClean="0">
                <a:solidFill>
                  <a:schemeClr val="tx1"/>
                </a:solidFill>
                <a:effectLst/>
                <a:latin typeface="+mn-lt"/>
                <a:ea typeface="+mn-ea"/>
                <a:cs typeface="+mn-cs"/>
              </a:rPr>
              <a:t>Baselau</a:t>
            </a:r>
            <a:r>
              <a:rPr lang="de-DE" sz="1200" kern="1200" dirty="0" smtClean="0">
                <a:solidFill>
                  <a:schemeClr val="tx1"/>
                </a:solidFill>
                <a:effectLst/>
                <a:latin typeface="+mn-lt"/>
                <a:ea typeface="+mn-ea"/>
                <a:cs typeface="+mn-cs"/>
              </a:rPr>
              <a:t>, A.; Lück, S.; </a:t>
            </a:r>
            <a:r>
              <a:rPr lang="de-DE" sz="1200" kern="1200" dirty="0" err="1" smtClean="0">
                <a:solidFill>
                  <a:schemeClr val="tx1"/>
                </a:solidFill>
                <a:effectLst/>
                <a:latin typeface="+mn-lt"/>
                <a:ea typeface="+mn-ea"/>
                <a:cs typeface="+mn-cs"/>
              </a:rPr>
              <a:t>Denkert</a:t>
            </a:r>
            <a:r>
              <a:rPr lang="de-DE" sz="1200" kern="1200" dirty="0" smtClean="0">
                <a:solidFill>
                  <a:schemeClr val="tx1"/>
                </a:solidFill>
                <a:effectLst/>
                <a:latin typeface="+mn-lt"/>
                <a:ea typeface="+mn-ea"/>
                <a:cs typeface="+mn-cs"/>
              </a:rPr>
              <a:t>, A: (2015): Qualifizierungskurs</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für Helferinnen und Helfer in Betreuungsgruppen und der Betreuung zu Hause für Menschen mit Demenz und deren Angehörige, Handbuch Alzheimer-Gesellschaft Brandenburg e.V., Selbsthilfe Demenz, Potsdam, unveröffentlicht. </a:t>
            </a:r>
            <a:endParaRPr lang="de-DE" dirty="0"/>
          </a:p>
        </p:txBody>
      </p:sp>
      <p:sp>
        <p:nvSpPr>
          <p:cNvPr id="4" name="Foliennummernplatzhalter 3"/>
          <p:cNvSpPr>
            <a:spLocks noGrp="1"/>
          </p:cNvSpPr>
          <p:nvPr>
            <p:ph type="sldNum" sz="quarter" idx="10"/>
          </p:nvPr>
        </p:nvSpPr>
        <p:spPr/>
        <p:txBody>
          <a:bodyPr/>
          <a:lstStyle/>
          <a:p>
            <a:fld id="{061F536F-7EBA-400C-8D26-B70532C42C57}" type="slidenum">
              <a:rPr lang="de-DE" smtClean="0"/>
              <a:t>2</a:t>
            </a:fld>
            <a:endParaRPr lang="de-DE"/>
          </a:p>
        </p:txBody>
      </p:sp>
    </p:spTree>
    <p:extLst>
      <p:ext uri="{BB962C8B-B14F-4D97-AF65-F5344CB8AC3E}">
        <p14:creationId xmlns:p14="http://schemas.microsoft.com/office/powerpoint/2010/main" val="2155969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Das </a:t>
            </a:r>
            <a:r>
              <a:rPr lang="de-DE" sz="1200" u="none" kern="1200" dirty="0" smtClean="0">
                <a:solidFill>
                  <a:schemeClr val="tx1"/>
                </a:solidFill>
                <a:effectLst/>
                <a:latin typeface="+mn-lt"/>
                <a:ea typeface="+mn-ea"/>
                <a:cs typeface="+mn-cs"/>
              </a:rPr>
              <a:t>„Drei-Welten-Modell nach Christoph </a:t>
            </a:r>
            <a:r>
              <a:rPr lang="de-DE" sz="1200" u="none" kern="1200" dirty="0" smtClean="0">
                <a:solidFill>
                  <a:schemeClr val="tx1"/>
                </a:solidFill>
                <a:effectLst/>
                <a:latin typeface="+mn-lt"/>
                <a:ea typeface="+mn-ea"/>
                <a:cs typeface="+mn-cs"/>
              </a:rPr>
              <a:t>Held </a:t>
            </a:r>
            <a:r>
              <a:rPr lang="de-DE" sz="1200" kern="1200" dirty="0" smtClean="0">
                <a:solidFill>
                  <a:schemeClr val="tx1"/>
                </a:solidFill>
                <a:effectLst/>
                <a:latin typeface="+mn-lt"/>
                <a:ea typeface="+mn-ea"/>
                <a:cs typeface="+mn-cs"/>
              </a:rPr>
              <a:t>beschreibt </a:t>
            </a:r>
            <a:r>
              <a:rPr lang="de-DE" sz="1200" kern="1200" dirty="0" smtClean="0">
                <a:solidFill>
                  <a:schemeClr val="tx1"/>
                </a:solidFill>
                <a:effectLst/>
                <a:latin typeface="+mn-lt"/>
                <a:ea typeface="+mn-ea"/>
                <a:cs typeface="+mn-cs"/>
              </a:rPr>
              <a:t>den fortschreitenden Kompetenzverlust, den Menschen mit Demenz erleiden, betont jedoch zugleich die Notwendigkeit, die Rahmenbedingungen für die hilfe- und pflegebedürftigen Menschen an ihren noch vorhandenen Fähigkeiten und Fertigkeiten auszurichten. Dabei geht es weniger um ein vorgefasstes Konzept, sondern vielmehr darum, die Lebenswelt (bspw. Raum- und Gartenkonzept, Tagesgestaltung, Mahlzeiten) so zu gestalten, dass Menschen mit Demenz nicht ständig frustriert werden, sondern gemäß ihren sich ändernden Bedürfnissen und Vorlieben leben können. Durch diese vorausschauende Gestaltung der Lebensumgebung (Milieu- und Beziehungsgestaltung) sowie spezielle Angebote der Anregung und Entspannung soll die Lebensqualität so lange wie möglich erhalten bleiben. </a:t>
            </a:r>
          </a:p>
          <a:p>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Das </a:t>
            </a:r>
            <a:r>
              <a:rPr lang="de-DE" sz="1200" b="1" kern="1200" dirty="0" smtClean="0">
                <a:solidFill>
                  <a:schemeClr val="tx1"/>
                </a:solidFill>
                <a:effectLst/>
                <a:latin typeface="+mn-lt"/>
                <a:ea typeface="+mn-ea"/>
                <a:cs typeface="+mn-cs"/>
              </a:rPr>
              <a:t>Drei-Welten-Modell:</a:t>
            </a:r>
          </a:p>
          <a:p>
            <a:pPr lvl="0"/>
            <a:r>
              <a:rPr lang="de-DE" sz="1200" kern="1200" dirty="0" smtClean="0">
                <a:solidFill>
                  <a:schemeClr val="tx1"/>
                </a:solidFill>
                <a:effectLst/>
                <a:latin typeface="+mn-lt"/>
                <a:ea typeface="+mn-ea"/>
                <a:cs typeface="+mn-cs"/>
              </a:rPr>
              <a:t>„</a:t>
            </a:r>
            <a:r>
              <a:rPr lang="de-DE" sz="1200" b="1" kern="1200" dirty="0" smtClean="0">
                <a:solidFill>
                  <a:schemeClr val="tx1"/>
                </a:solidFill>
                <a:effectLst/>
                <a:latin typeface="+mn-lt"/>
                <a:ea typeface="+mn-ea"/>
                <a:cs typeface="+mn-cs"/>
              </a:rPr>
              <a:t>Welt der Erfolglosigkeit</a:t>
            </a:r>
            <a:r>
              <a:rPr lang="de-DE" sz="1200" kern="1200" dirty="0" smtClean="0">
                <a:solidFill>
                  <a:schemeClr val="tx1"/>
                </a:solidFill>
                <a:effectLst/>
                <a:latin typeface="+mn-lt"/>
                <a:ea typeface="+mn-ea"/>
                <a:cs typeface="+mn-cs"/>
              </a:rPr>
              <a:t>“ (Häufung von Misserfolgserlebnissen). </a:t>
            </a:r>
          </a:p>
          <a:p>
            <a:r>
              <a:rPr lang="de-DE" sz="1200" kern="1200" dirty="0" smtClean="0">
                <a:solidFill>
                  <a:schemeClr val="tx1"/>
                </a:solidFill>
                <a:effectLst/>
                <a:latin typeface="+mn-lt"/>
                <a:ea typeface="+mn-ea"/>
                <a:cs typeface="+mn-cs"/>
              </a:rPr>
              <a:t>Die eingeschränkte Denk- und Gedächtnisleistung führt zu Schwierigkeiten bei der Ausführung gewohnter Aufgaben, Wortfindungsproblemen, zeitlichen und örtlichen Orientierungsstörungen, Problemen mit dem abstraktem Denken, Stimmungsschwankungen, Antriebsschwäche. Viele Betroffene leiden unter dem Verlust ihrer Handlungskompetenzen und vermeiden soziale Kontakte.</a:t>
            </a:r>
          </a:p>
          <a:p>
            <a:r>
              <a:rPr lang="de-DE" sz="1200" kern="1200" dirty="0" smtClean="0">
                <a:solidFill>
                  <a:schemeClr val="tx1"/>
                </a:solidFill>
                <a:effectLst/>
                <a:latin typeface="+mn-lt"/>
                <a:ea typeface="+mn-ea"/>
                <a:cs typeface="+mn-cs"/>
              </a:rPr>
              <a:t> </a:t>
            </a:r>
          </a:p>
          <a:p>
            <a:pPr lvl="0"/>
            <a:r>
              <a:rPr lang="de-DE" sz="1200" kern="1200" dirty="0" smtClean="0">
                <a:solidFill>
                  <a:schemeClr val="tx1"/>
                </a:solidFill>
                <a:effectLst/>
                <a:latin typeface="+mn-lt"/>
                <a:ea typeface="+mn-ea"/>
                <a:cs typeface="+mn-cs"/>
              </a:rPr>
              <a:t>„</a:t>
            </a:r>
            <a:r>
              <a:rPr lang="de-DE" sz="1200" b="1" kern="1200" dirty="0" smtClean="0">
                <a:solidFill>
                  <a:schemeClr val="tx1"/>
                </a:solidFill>
                <a:effectLst/>
                <a:latin typeface="+mn-lt"/>
                <a:ea typeface="+mn-ea"/>
                <a:cs typeface="+mn-cs"/>
              </a:rPr>
              <a:t>Welt der Ziellosigkeit</a:t>
            </a:r>
            <a:r>
              <a:rPr lang="de-DE" sz="1200" kern="1200" dirty="0" smtClean="0">
                <a:solidFill>
                  <a:schemeClr val="tx1"/>
                </a:solidFill>
                <a:effectLst/>
                <a:latin typeface="+mn-lt"/>
                <a:ea typeface="+mn-ea"/>
                <a:cs typeface="+mn-cs"/>
              </a:rPr>
              <a:t>“ (Folgerichtiges und zielgerichtetes Handeln ist erschwert)</a:t>
            </a:r>
          </a:p>
          <a:p>
            <a:r>
              <a:rPr lang="de-DE" sz="1200" kern="1200" dirty="0" smtClean="0">
                <a:solidFill>
                  <a:schemeClr val="tx1"/>
                </a:solidFill>
                <a:effectLst/>
                <a:latin typeface="+mn-lt"/>
                <a:ea typeface="+mn-ea"/>
                <a:cs typeface="+mn-cs"/>
              </a:rPr>
              <a:t>Im fortgeschrittenen Stadium ziehen sich Menschen mit Demenz oft zurück und leben immer mehr in ihrer eigenen Welt. Ihre Persönlichkeit verändert sich und das Sprachverständnis kann beeinträchtigt sein. Sie können sich nur noch schwer auf neue Situationen und Anforderungen einstellen, wirken verschlossen, unsicher und desinteressiert. </a:t>
            </a:r>
          </a:p>
          <a:p>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Hinzukommen können körperliche Symptome wie Beeinträchtigungen der Sinne, Gangunsicherheit, allgemeine Schwäche, Harn- und Stuhlinkontinenz. Einige Betroffene sind sehr unruhig und „wandern“, d. h. sie haben einen starken Bewegungsdrang (auch nachts), manche rufen oder schreien oder schaukeln hin und her, da sie ihre Bedürfnisse nicht mehr adäquat äußern können. Erhalten bleiben emotionale Grundbedürfnisse, Gefühlserleben und -ausdruck sowie das „Person-Sein“.</a:t>
            </a:r>
          </a:p>
          <a:p>
            <a:r>
              <a:rPr lang="de-DE" sz="1200" kern="1200" dirty="0" smtClean="0">
                <a:solidFill>
                  <a:schemeClr val="tx1"/>
                </a:solidFill>
                <a:effectLst/>
                <a:latin typeface="+mn-lt"/>
                <a:ea typeface="+mn-ea"/>
                <a:cs typeface="+mn-cs"/>
              </a:rPr>
              <a:t> </a:t>
            </a:r>
          </a:p>
          <a:p>
            <a:pPr lvl="0"/>
            <a:r>
              <a:rPr lang="de-DE" sz="1200" kern="1200" dirty="0" smtClean="0">
                <a:solidFill>
                  <a:schemeClr val="tx1"/>
                </a:solidFill>
                <a:effectLst/>
                <a:latin typeface="+mn-lt"/>
                <a:ea typeface="+mn-ea"/>
                <a:cs typeface="+mn-cs"/>
              </a:rPr>
              <a:t>„</a:t>
            </a:r>
            <a:r>
              <a:rPr lang="de-DE" sz="1200" b="1" kern="1200" dirty="0" smtClean="0">
                <a:solidFill>
                  <a:schemeClr val="tx1"/>
                </a:solidFill>
                <a:effectLst/>
                <a:latin typeface="+mn-lt"/>
                <a:ea typeface="+mn-ea"/>
                <a:cs typeface="+mn-cs"/>
              </a:rPr>
              <a:t>Welt der Schutzlosigkeit</a:t>
            </a:r>
            <a:r>
              <a:rPr lang="de-DE" sz="1200" kern="1200" dirty="0" smtClean="0">
                <a:solidFill>
                  <a:schemeClr val="tx1"/>
                </a:solidFill>
                <a:effectLst/>
                <a:latin typeface="+mn-lt"/>
                <a:ea typeface="+mn-ea"/>
                <a:cs typeface="+mn-cs"/>
              </a:rPr>
              <a:t>“ (Selbstschutz geht verloren, Angewiesenheit auf Dritte)</a:t>
            </a:r>
          </a:p>
          <a:p>
            <a:r>
              <a:rPr lang="de-DE" sz="1200" kern="1200" dirty="0" smtClean="0">
                <a:solidFill>
                  <a:schemeClr val="tx1"/>
                </a:solidFill>
                <a:effectLst/>
                <a:latin typeface="+mn-lt"/>
                <a:ea typeface="+mn-ea"/>
                <a:cs typeface="+mn-cs"/>
              </a:rPr>
              <a:t>In dieser Phase ist ein Mensch mit Demenz in seinem Handeln so eingeschränkt, dass er sich selbst nicht mehr schützen und für sich sorgen kann. Die Betroffenen wirken häufig in sich gekehrt, sprechen nicht mehr, sie können auch grundlegende Bedürfnisse nicht mehr wahrnehmen bzw. nicht mehr interpretieren, wie bspw. Hunger, Durst, Schmerzen). </a:t>
            </a:r>
          </a:p>
          <a:p>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Das Drei-Welten-Modell erleichtert </a:t>
            </a:r>
            <a:r>
              <a:rPr lang="de-DE" sz="1200" kern="1200" dirty="0" smtClean="0">
                <a:solidFill>
                  <a:schemeClr val="tx1"/>
                </a:solidFill>
                <a:effectLst/>
                <a:latin typeface="+mn-lt"/>
                <a:ea typeface="+mn-ea"/>
                <a:cs typeface="+mn-cs"/>
              </a:rPr>
              <a:t>Angehörigen</a:t>
            </a:r>
            <a:r>
              <a:rPr lang="de-DE" sz="1200" kern="1200" dirty="0" smtClean="0">
                <a:solidFill>
                  <a:schemeClr val="tx1"/>
                </a:solidFill>
                <a:effectLst/>
                <a:latin typeface="+mn-lt"/>
                <a:ea typeface="+mn-ea"/>
                <a:cs typeface="+mn-cs"/>
              </a:rPr>
              <a:t>, Pflegekräften und Ehrenamtlichen, den in unterschiedlicher Dynamik fortschreitenden Krankheitsverlauf einer Demenz in nachvollziehbare Phasen zu gliedern. So können sie anhand von typischen Merkmalen dieser Phasen leichter erkennen, welchen besonderen Schutz- und Unterstützungsbedarf ein Mensch mit Demenz gerade hat.</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Quellen: Marx, J. (o.J.): Das Drei-Welten-Modell</a:t>
            </a:r>
            <a:r>
              <a:rPr lang="de-DE" sz="1200" kern="1200" baseline="0" dirty="0" smtClean="0">
                <a:solidFill>
                  <a:schemeClr val="tx1"/>
                </a:solidFill>
                <a:effectLst/>
                <a:latin typeface="+mn-lt"/>
                <a:ea typeface="+mn-ea"/>
                <a:cs typeface="+mn-cs"/>
              </a:rPr>
              <a:t> nach Dr. Held. Online abrufbar: http://www.erlenhof.ch/fileadmin/pdf/das-drei-welten-modell-nach-dr-held.pdf, zuletzt geprüft am 23.03.2016.</a:t>
            </a:r>
            <a:endParaRPr lang="de-DE" sz="1200" kern="1200" dirty="0" smtClean="0">
              <a:solidFill>
                <a:schemeClr val="tx1"/>
              </a:solidFill>
              <a:effectLst/>
              <a:latin typeface="+mn-lt"/>
              <a:ea typeface="+mn-ea"/>
              <a:cs typeface="+mn-cs"/>
            </a:endParaRPr>
          </a:p>
          <a:p>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061F536F-7EBA-400C-8D26-B70532C42C57}" type="slidenum">
              <a:rPr lang="de-DE" smtClean="0"/>
              <a:t>3</a:t>
            </a:fld>
            <a:endParaRPr lang="de-DE"/>
          </a:p>
        </p:txBody>
      </p:sp>
    </p:spTree>
    <p:extLst>
      <p:ext uri="{BB962C8B-B14F-4D97-AF65-F5344CB8AC3E}">
        <p14:creationId xmlns:p14="http://schemas.microsoft.com/office/powerpoint/2010/main" val="2394380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i="1" dirty="0" smtClean="0"/>
              <a:t>Integrative Validation</a:t>
            </a:r>
            <a:endParaRPr lang="de-DE" sz="1200" dirty="0" smtClean="0"/>
          </a:p>
          <a:p>
            <a:r>
              <a:rPr lang="de-DE" sz="1200" dirty="0" smtClean="0"/>
              <a:t>Bei der sog. Validation handelt es sich um ein Konzept zur Kommunikation mit Menschen mit Demenz, das seit den 1960er Jahren in den USA von Naomi Feil entwickelt wurde. „Validieren“ bedeutet „für gültig erklären“, d. h. die Realität des anderen, des demenzkranken Menschen, anzuerkennen. Wenn er mit seinen Gefühlen, Gemütszuständen und Wünschen ernst genommen wird, kann der pflege-bedürftige Mensch seine Bedürfnisse äußern. Da er sich seiner Umwelt nicht mehr gut anpassen kann, müssen die Menschen, die einen Demenzkranken begleiten und betreuen, „eine neue Sprache“ lernen, um Kommunikation weiterhin zu ermöglichen. D. h. sie müssen sich auf die Erlebniswelt und die Äußerungen des Pflege-bedürftigen einlassen können und sich darum bemühen, seine realen Gefühle wahrzunehmen.</a:t>
            </a:r>
          </a:p>
          <a:p>
            <a:r>
              <a:rPr lang="de-DE" sz="1200" dirty="0" smtClean="0"/>
              <a:t>Seit den 1990er Jahren entwickelte die deutsche Gerontologin Nicole Richard eine eigene Variante, die sog. „Integrative Validation“. Bei dieser Technik wird verwirrten Menschen die Orientierung erleichtert, indem ihre Lebenserfahrungen in eine ritualisierte Form der Begegnung eingebaut werden. Mit Hilfe sich wiederholender Handlungen und Begrüßungen sowie typischen Äußerungen, Merksätzen und Sprichwörtern, bspw. zu beruflichen Kompetenzen und persönlichen Leistungen, werden dem demenzkranken Menschen bekannte und vertraute Begriffe angeboten, die er erkennt und die ihm Orientierung und Sicherheit geben. Dies erlaubt eine Kommunikation „auf Augenhöhe“ mit Menschen mit Demenz und zeigt das Verständnis und die Wertschätzung, die ihnen als Gesprächspartnern entgegengebracht wird. Sehr eindrücklich erfahrbar wird die Technik der Integrativen Validation in einigen kurzen Videos, die der </a:t>
            </a:r>
            <a:r>
              <a:rPr lang="de-DE" sz="1200" dirty="0" err="1" smtClean="0"/>
              <a:t>Vincentz</a:t>
            </a:r>
            <a:r>
              <a:rPr lang="de-DE" sz="1200" dirty="0" smtClean="0"/>
              <a:t> Verlag auf seiner Online-Plattform „Altenpflege – Vorsprung durch Wissen“ bereitstellt.</a:t>
            </a:r>
          </a:p>
          <a:p>
            <a:endParaRPr lang="de-DE" sz="1200" dirty="0" smtClean="0"/>
          </a:p>
          <a:p>
            <a:r>
              <a:rPr lang="de-DE" sz="1200" dirty="0" smtClean="0"/>
              <a:t>Quellen: http://www.altenpflege-online.net/Infopool/Videos/Demenz</a:t>
            </a:r>
          </a:p>
          <a:p>
            <a:endParaRPr lang="de-DE" sz="1200" dirty="0" smtClean="0"/>
          </a:p>
          <a:p>
            <a:endParaRPr lang="de-DE" dirty="0"/>
          </a:p>
        </p:txBody>
      </p:sp>
      <p:sp>
        <p:nvSpPr>
          <p:cNvPr id="4" name="Foliennummernplatzhalter 3"/>
          <p:cNvSpPr>
            <a:spLocks noGrp="1"/>
          </p:cNvSpPr>
          <p:nvPr>
            <p:ph type="sldNum" sz="quarter" idx="10"/>
          </p:nvPr>
        </p:nvSpPr>
        <p:spPr/>
        <p:txBody>
          <a:bodyPr/>
          <a:lstStyle/>
          <a:p>
            <a:fld id="{061F536F-7EBA-400C-8D26-B70532C42C57}" type="slidenum">
              <a:rPr lang="de-DE" smtClean="0"/>
              <a:t>4</a:t>
            </a:fld>
            <a:endParaRPr lang="de-DE"/>
          </a:p>
        </p:txBody>
      </p:sp>
    </p:spTree>
    <p:extLst>
      <p:ext uri="{BB962C8B-B14F-4D97-AF65-F5344CB8AC3E}">
        <p14:creationId xmlns:p14="http://schemas.microsoft.com/office/powerpoint/2010/main" val="568648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9" name="Rechteck 8"/>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60000" y="1647144"/>
            <a:ext cx="8424000" cy="307800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863600" y="1772816"/>
            <a:ext cx="7434663" cy="1181993"/>
          </a:xfrm>
        </p:spPr>
        <p:txBody>
          <a:bodyPr/>
          <a:lstStyle>
            <a:lvl1pPr>
              <a:lnSpc>
                <a:spcPts val="4000"/>
              </a:lnSpc>
              <a:defRPr sz="3800">
                <a:solidFill>
                  <a:schemeClr val="bg1"/>
                </a:solidFill>
              </a:defRPr>
            </a:lvl1pPr>
          </a:lstStyle>
          <a:p>
            <a:r>
              <a:rPr lang="de-DE" dirty="0" smtClean="0"/>
              <a:t>Projektpräsentation</a:t>
            </a:r>
            <a:endParaRPr lang="de-DE" dirty="0"/>
          </a:p>
        </p:txBody>
      </p:sp>
      <p:sp>
        <p:nvSpPr>
          <p:cNvPr id="3" name="Untertitel 2"/>
          <p:cNvSpPr>
            <a:spLocks noGrp="1"/>
          </p:cNvSpPr>
          <p:nvPr>
            <p:ph type="subTitle" idx="1" hasCustomPrompt="1"/>
          </p:nvPr>
        </p:nvSpPr>
        <p:spPr>
          <a:xfrm>
            <a:off x="863600" y="3330160"/>
            <a:ext cx="7434167" cy="288000"/>
          </a:xfrm>
        </p:spPr>
        <p:txBody>
          <a:bodyPr/>
          <a:lstStyle>
            <a:lvl1pPr marL="0" indent="0" algn="l">
              <a:lnSpc>
                <a:spcPts val="2200"/>
              </a:lnSpc>
              <a:spcAft>
                <a:spcPts val="0"/>
              </a:spcAft>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Veranstalter</a:t>
            </a:r>
            <a:endParaRPr lang="de-DE" dirty="0"/>
          </a:p>
        </p:txBody>
      </p:sp>
      <p:sp>
        <p:nvSpPr>
          <p:cNvPr id="13" name="Textplatzhalter 12"/>
          <p:cNvSpPr>
            <a:spLocks noGrp="1"/>
          </p:cNvSpPr>
          <p:nvPr>
            <p:ph type="body" sz="quarter" idx="10" hasCustomPrompt="1"/>
          </p:nvPr>
        </p:nvSpPr>
        <p:spPr>
          <a:xfrm>
            <a:off x="863600" y="3618000"/>
            <a:ext cx="7434263" cy="288925"/>
          </a:xfrm>
        </p:spPr>
        <p:txBody>
          <a:bodyPr/>
          <a:lstStyle>
            <a:lvl1pPr>
              <a:lnSpc>
                <a:spcPts val="2200"/>
              </a:lnSpc>
              <a:spcAft>
                <a:spcPts val="0"/>
              </a:spcAft>
              <a:defRPr sz="1400">
                <a:solidFill>
                  <a:schemeClr val="bg1"/>
                </a:solidFill>
              </a:defRPr>
            </a:lvl1pPr>
          </a:lstStyle>
          <a:p>
            <a:pPr lvl="0"/>
            <a:r>
              <a:rPr lang="de-DE" dirty="0" smtClean="0"/>
              <a:t>Ort, Datum</a:t>
            </a:r>
            <a:endParaRPr lang="de-DE" dirty="0"/>
          </a:p>
        </p:txBody>
      </p:sp>
      <p:sp>
        <p:nvSpPr>
          <p:cNvPr id="15" name="Textplatzhalter 14"/>
          <p:cNvSpPr>
            <a:spLocks noGrp="1"/>
          </p:cNvSpPr>
          <p:nvPr>
            <p:ph type="body" sz="quarter" idx="11" hasCustomPrompt="1"/>
          </p:nvPr>
        </p:nvSpPr>
        <p:spPr>
          <a:xfrm>
            <a:off x="863600" y="3906000"/>
            <a:ext cx="7434263" cy="288000"/>
          </a:xfrm>
        </p:spPr>
        <p:txBody>
          <a:bodyPr/>
          <a:lstStyle>
            <a:lvl1pPr>
              <a:lnSpc>
                <a:spcPts val="2200"/>
              </a:lnSpc>
              <a:spcAft>
                <a:spcPts val="0"/>
              </a:spcAft>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de-DE" dirty="0" smtClean="0"/>
              <a:t>Referent</a:t>
            </a:r>
            <a:endParaRPr lang="de-DE" dirty="0"/>
          </a:p>
        </p:txBody>
      </p:sp>
    </p:spTree>
    <p:extLst>
      <p:ext uri="{BB962C8B-B14F-4D97-AF65-F5344CB8AC3E}">
        <p14:creationId xmlns:p14="http://schemas.microsoft.com/office/powerpoint/2010/main" val="2856309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lvl1pPr>
              <a:defRPr/>
            </a:lvl1pPr>
          </a:lstStyle>
          <a:p>
            <a:r>
              <a:rPr lang="de-DE" dirty="0" smtClean="0"/>
              <a:t>Datum</a:t>
            </a:r>
            <a:endParaRPr lang="de-DE" dirty="0"/>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8424000" cy="4640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2204184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B">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lvl1pPr>
              <a:defRPr/>
            </a:lvl1pPr>
          </a:lstStyle>
          <a:p>
            <a:r>
              <a:rPr lang="de-DE" dirty="0" smtClean="0"/>
              <a:t>Datum</a:t>
            </a:r>
            <a:endParaRPr lang="de-DE" dirty="0"/>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6804000" cy="4726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2793031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C">
    <p:spTree>
      <p:nvGrpSpPr>
        <p:cNvPr id="1" name=""/>
        <p:cNvGrpSpPr/>
        <p:nvPr/>
      </p:nvGrpSpPr>
      <p:grpSpPr>
        <a:xfrm>
          <a:off x="0" y="0"/>
          <a:ext cx="0" cy="0"/>
          <a:chOff x="0" y="0"/>
          <a:chExt cx="0" cy="0"/>
        </a:xfrm>
      </p:grpSpPr>
      <p:sp>
        <p:nvSpPr>
          <p:cNvPr id="2" name="Titel 1"/>
          <p:cNvSpPr>
            <a:spLocks noGrp="1"/>
          </p:cNvSpPr>
          <p:nvPr>
            <p:ph type="title"/>
          </p:nvPr>
        </p:nvSpPr>
        <p:spPr>
          <a:xfrm>
            <a:off x="360000" y="188640"/>
            <a:ext cx="6804288" cy="792088"/>
          </a:xfrm>
        </p:spPr>
        <p:txBody>
          <a:bodyPr/>
          <a:lstStyle/>
          <a:p>
            <a:r>
              <a:rPr lang="de-DE" smtClean="0"/>
              <a:t>Titelmasterformat durch Klicken bearbeiten</a:t>
            </a:r>
            <a:endParaRPr lang="de-DE"/>
          </a:p>
        </p:txBody>
      </p:sp>
      <p:sp>
        <p:nvSpPr>
          <p:cNvPr id="5" name="Datumsplatzhalter 4"/>
          <p:cNvSpPr>
            <a:spLocks noGrp="1"/>
          </p:cNvSpPr>
          <p:nvPr>
            <p:ph type="dt" sz="half" idx="10"/>
          </p:nvPr>
        </p:nvSpPr>
        <p:spPr/>
        <p:txBody>
          <a:bodyPr/>
          <a:lstStyle>
            <a:lvl1pPr>
              <a:defRPr/>
            </a:lvl1pPr>
          </a:lstStyle>
          <a:p>
            <a:r>
              <a:rPr lang="de-DE" dirty="0" smtClean="0"/>
              <a:t>Datum</a:t>
            </a:r>
            <a:endParaRPr lang="de-DE" dirty="0"/>
          </a:p>
        </p:txBody>
      </p:sp>
      <p:sp>
        <p:nvSpPr>
          <p:cNvPr id="6" name="Fußzeilenplatzhalter 5"/>
          <p:cNvSpPr>
            <a:spLocks noGrp="1"/>
          </p:cNvSpPr>
          <p:nvPr>
            <p:ph type="ftr" sz="quarter" idx="11"/>
          </p:nvPr>
        </p:nvSpPr>
        <p:spPr/>
        <p:txBody>
          <a:bodyPr/>
          <a:lstStyle/>
          <a:p>
            <a:r>
              <a:rPr lang="de-DE" smtClean="0"/>
              <a:t>Präsentationstitel</a:t>
            </a:r>
            <a:endParaRPr lang="de-DE"/>
          </a:p>
        </p:txBody>
      </p:sp>
      <p:sp>
        <p:nvSpPr>
          <p:cNvPr id="7" name="Foliennummernplatzhalter 6"/>
          <p:cNvSpPr>
            <a:spLocks noGrp="1"/>
          </p:cNvSpPr>
          <p:nvPr>
            <p:ph type="sldNum" sz="quarter" idx="12"/>
          </p:nvPr>
        </p:nvSpPr>
        <p:spPr/>
        <p:txBody>
          <a:bodyPr/>
          <a:lstStyle/>
          <a:p>
            <a:r>
              <a:rPr lang="de-DE" dirty="0" smtClean="0"/>
              <a:t>Seite </a:t>
            </a:r>
            <a:fld id="{B234B270-3BAF-429C-852E-E8FD4DA1E567}" type="slidenum">
              <a:rPr lang="de-DE" smtClean="0"/>
              <a:pPr/>
              <a:t>‹Nr.›</a:t>
            </a:fld>
            <a:endParaRPr lang="de-DE" dirty="0"/>
          </a:p>
        </p:txBody>
      </p:sp>
      <p:sp>
        <p:nvSpPr>
          <p:cNvPr id="11" name="Inhaltsplatzhalter 10"/>
          <p:cNvSpPr>
            <a:spLocks noGrp="1"/>
          </p:cNvSpPr>
          <p:nvPr>
            <p:ph sz="quarter" idx="13"/>
          </p:nvPr>
        </p:nvSpPr>
        <p:spPr>
          <a:xfrm>
            <a:off x="360000" y="1512000"/>
            <a:ext cx="4500032"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3" name="Inhaltsplatzhalter 12"/>
          <p:cNvSpPr>
            <a:spLocks noGrp="1"/>
          </p:cNvSpPr>
          <p:nvPr>
            <p:ph sz="quarter" idx="14"/>
          </p:nvPr>
        </p:nvSpPr>
        <p:spPr>
          <a:xfrm>
            <a:off x="5148064" y="1512000"/>
            <a:ext cx="3600649"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9676675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360000" y="1512000"/>
            <a:ext cx="8424936" cy="115212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7"/>
          <p:cNvSpPr>
            <a:spLocks noGrp="1"/>
          </p:cNvSpPr>
          <p:nvPr>
            <p:ph sz="quarter" idx="13"/>
          </p:nvPr>
        </p:nvSpPr>
        <p:spPr>
          <a:xfrm>
            <a:off x="360936" y="2852936"/>
            <a:ext cx="8424000" cy="32403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Datumsplatzhalter 6"/>
          <p:cNvSpPr>
            <a:spLocks noGrp="1"/>
          </p:cNvSpPr>
          <p:nvPr>
            <p:ph type="dt" sz="half" idx="14"/>
          </p:nvPr>
        </p:nvSpPr>
        <p:spPr/>
        <p:txBody>
          <a:bodyPr/>
          <a:lstStyle>
            <a:lvl1pPr>
              <a:defRPr/>
            </a:lvl1pPr>
          </a:lstStyle>
          <a:p>
            <a:r>
              <a:rPr lang="de-DE" dirty="0" smtClean="0"/>
              <a:t>Datum</a:t>
            </a:r>
            <a:endParaRPr lang="de-DE" dirty="0"/>
          </a:p>
        </p:txBody>
      </p:sp>
      <p:sp>
        <p:nvSpPr>
          <p:cNvPr id="9" name="Fußzeilenplatzhalter 8"/>
          <p:cNvSpPr>
            <a:spLocks noGrp="1"/>
          </p:cNvSpPr>
          <p:nvPr>
            <p:ph type="ftr" sz="quarter" idx="15"/>
          </p:nvPr>
        </p:nvSpPr>
        <p:spPr/>
        <p:txBody>
          <a:bodyPr/>
          <a:lstStyle/>
          <a:p>
            <a:pPr>
              <a:lnSpc>
                <a:spcPts val="1200"/>
              </a:lnSpc>
            </a:pPr>
            <a:r>
              <a:rPr lang="de-DE" smtClean="0"/>
              <a:t>Präsentationstitel</a:t>
            </a:r>
            <a:endParaRPr lang="de-DE" dirty="0"/>
          </a:p>
        </p:txBody>
      </p:sp>
      <p:sp>
        <p:nvSpPr>
          <p:cNvPr id="10" name="Foliennummernplatzhalter 9"/>
          <p:cNvSpPr>
            <a:spLocks noGrp="1"/>
          </p:cNvSpPr>
          <p:nvPr>
            <p:ph type="sldNum" sz="quarter" idx="16"/>
          </p:nvPr>
        </p:nvSpPr>
        <p:spPr/>
        <p:txBody>
          <a:bodyPr/>
          <a:lstStyle/>
          <a:p>
            <a:r>
              <a:rPr lang="de-DE" smtClean="0"/>
              <a:t>Seite </a:t>
            </a:r>
            <a:fld id="{B234B270-3BAF-429C-852E-E8FD4DA1E567}" type="slidenum">
              <a:rPr lang="de-DE" smtClean="0"/>
              <a:pPr/>
              <a:t>‹Nr.›</a:t>
            </a:fld>
            <a:endParaRPr lang="de-DE" dirty="0"/>
          </a:p>
        </p:txBody>
      </p:sp>
    </p:spTree>
    <p:extLst>
      <p:ext uri="{BB962C8B-B14F-4D97-AF65-F5344CB8AC3E}">
        <p14:creationId xmlns:p14="http://schemas.microsoft.com/office/powerpoint/2010/main" val="17905476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sp>
        <p:nvSpPr>
          <p:cNvPr id="9" name="Rechteck 8"/>
          <p:cNvSpPr/>
          <p:nvPr userDrawn="1"/>
        </p:nvSpPr>
        <p:spPr>
          <a:xfrm>
            <a:off x="468"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60000" y="3068960"/>
            <a:ext cx="8424000" cy="326704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 name="Textfeld 3"/>
          <p:cNvSpPr txBox="1"/>
          <p:nvPr userDrawn="1"/>
        </p:nvSpPr>
        <p:spPr>
          <a:xfrm>
            <a:off x="827584" y="2276872"/>
            <a:ext cx="2160240" cy="646331"/>
          </a:xfrm>
          <a:prstGeom prst="rect">
            <a:avLst/>
          </a:prstGeom>
          <a:noFill/>
        </p:spPr>
        <p:txBody>
          <a:bodyPr wrap="square" rtlCol="0">
            <a:spAutoFit/>
          </a:bodyPr>
          <a:lstStyle/>
          <a:p>
            <a:r>
              <a:rPr lang="de-DE" sz="3600" dirty="0" smtClean="0"/>
              <a:t>Kontakt</a:t>
            </a:r>
            <a:endParaRPr lang="de-DE" sz="3600" dirty="0"/>
          </a:p>
        </p:txBody>
      </p:sp>
      <p:sp>
        <p:nvSpPr>
          <p:cNvPr id="6" name="Textfeld 5"/>
          <p:cNvSpPr txBox="1"/>
          <p:nvPr userDrawn="1"/>
        </p:nvSpPr>
        <p:spPr>
          <a:xfrm>
            <a:off x="827584" y="3312000"/>
            <a:ext cx="7416824" cy="2808312"/>
          </a:xfrm>
          <a:prstGeom prst="rect">
            <a:avLst/>
          </a:prstGeom>
          <a:noFill/>
        </p:spPr>
        <p:txBody>
          <a:bodyPr wrap="square" rtlCol="0">
            <a:noAutofit/>
          </a:bodyPr>
          <a:lstStyle/>
          <a:p>
            <a:pPr>
              <a:lnSpc>
                <a:spcPts val="2000"/>
              </a:lnSpc>
            </a:pPr>
            <a:endParaRPr lang="de-DE" sz="1200" dirty="0">
              <a:solidFill>
                <a:schemeClr val="bg1"/>
              </a:solidFill>
            </a:endParaRPr>
          </a:p>
        </p:txBody>
      </p:sp>
    </p:spTree>
    <p:extLst>
      <p:ext uri="{BB962C8B-B14F-4D97-AF65-F5344CB8AC3E}">
        <p14:creationId xmlns:p14="http://schemas.microsoft.com/office/powerpoint/2010/main" val="27558475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60000" y="188640"/>
            <a:ext cx="6804288" cy="792088"/>
          </a:xfrm>
          <a:prstGeom prst="rect">
            <a:avLst/>
          </a:prstGeom>
        </p:spPr>
        <p:txBody>
          <a:bodyPr vert="horz" lIns="0" tIns="0" rIns="0" bIns="0" rtlCol="0" anchor="b"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60000" y="1512000"/>
            <a:ext cx="8424936" cy="4641379"/>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endParaRPr lang="de-DE" dirty="0"/>
          </a:p>
        </p:txBody>
      </p:sp>
      <p:sp>
        <p:nvSpPr>
          <p:cNvPr id="4" name="Datumsplatzhalter 3"/>
          <p:cNvSpPr>
            <a:spLocks noGrp="1"/>
          </p:cNvSpPr>
          <p:nvPr>
            <p:ph type="dt" sz="half" idx="2"/>
          </p:nvPr>
        </p:nvSpPr>
        <p:spPr>
          <a:xfrm>
            <a:off x="7416000" y="6376243"/>
            <a:ext cx="648072" cy="179730"/>
          </a:xfrm>
          <a:prstGeom prst="rect">
            <a:avLst/>
          </a:prstGeom>
        </p:spPr>
        <p:txBody>
          <a:bodyPr vert="horz" lIns="0" tIns="0" rIns="0" bIns="0" rtlCol="0" anchor="t" anchorCtr="0"/>
          <a:lstStyle>
            <a:lvl1pPr algn="ctr">
              <a:defRPr sz="1000" b="1">
                <a:solidFill>
                  <a:schemeClr val="accent4"/>
                </a:solidFill>
              </a:defRPr>
            </a:lvl1pPr>
          </a:lstStyle>
          <a:p>
            <a:r>
              <a:rPr lang="de-DE" dirty="0" smtClean="0"/>
              <a:t>Datum</a:t>
            </a:r>
            <a:endParaRPr lang="de-DE" dirty="0"/>
          </a:p>
        </p:txBody>
      </p:sp>
      <p:sp>
        <p:nvSpPr>
          <p:cNvPr id="5" name="Fußzeilenplatzhalter 4"/>
          <p:cNvSpPr>
            <a:spLocks noGrp="1"/>
          </p:cNvSpPr>
          <p:nvPr>
            <p:ph type="ftr" sz="quarter" idx="3"/>
          </p:nvPr>
        </p:nvSpPr>
        <p:spPr>
          <a:xfrm>
            <a:off x="4302000" y="6376243"/>
            <a:ext cx="2895600" cy="351210"/>
          </a:xfrm>
          <a:prstGeom prst="rect">
            <a:avLst/>
          </a:prstGeom>
        </p:spPr>
        <p:txBody>
          <a:bodyPr vert="horz" lIns="0" tIns="0" rIns="0" bIns="0" rtlCol="0" anchor="t" anchorCtr="0"/>
          <a:lstStyle>
            <a:lvl1pPr algn="r">
              <a:defRPr sz="1000" b="1">
                <a:solidFill>
                  <a:schemeClr val="accent4"/>
                </a:solidFill>
              </a:defRPr>
            </a:lvl1pPr>
          </a:lstStyle>
          <a:p>
            <a:pPr>
              <a:lnSpc>
                <a:spcPts val="1200"/>
              </a:lnSpc>
            </a:pPr>
            <a:r>
              <a:rPr lang="de-DE" dirty="0" smtClean="0"/>
              <a:t>Präsentationstitel</a:t>
            </a:r>
            <a:endParaRPr lang="de-DE" dirty="0"/>
          </a:p>
        </p:txBody>
      </p:sp>
      <p:sp>
        <p:nvSpPr>
          <p:cNvPr id="6" name="Foliennummernplatzhalter 5"/>
          <p:cNvSpPr>
            <a:spLocks noGrp="1"/>
          </p:cNvSpPr>
          <p:nvPr>
            <p:ph type="sldNum" sz="quarter" idx="4"/>
          </p:nvPr>
        </p:nvSpPr>
        <p:spPr>
          <a:xfrm>
            <a:off x="8136000" y="6376243"/>
            <a:ext cx="612464" cy="215443"/>
          </a:xfrm>
          <a:prstGeom prst="rect">
            <a:avLst/>
          </a:prstGeom>
        </p:spPr>
        <p:txBody>
          <a:bodyPr vert="horz" lIns="0" tIns="0" rIns="0" bIns="0" rtlCol="0" anchor="t" anchorCtr="0"/>
          <a:lstStyle>
            <a:lvl1pPr algn="r">
              <a:defRPr sz="1000" b="1">
                <a:solidFill>
                  <a:schemeClr val="accent4"/>
                </a:solidFill>
              </a:defRPr>
            </a:lvl1pPr>
          </a:lstStyle>
          <a:p>
            <a:r>
              <a:rPr lang="de-DE" dirty="0" smtClean="0"/>
              <a:t>Seite </a:t>
            </a:r>
            <a:fld id="{B234B270-3BAF-429C-852E-E8FD4DA1E567}" type="slidenum">
              <a:rPr lang="de-DE" smtClean="0"/>
              <a:pPr/>
              <a:t>‹Nr.›</a:t>
            </a:fld>
            <a:endParaRPr lang="de-DE" dirty="0"/>
          </a:p>
        </p:txBody>
      </p:sp>
      <p:cxnSp>
        <p:nvCxnSpPr>
          <p:cNvPr id="7" name="Gerade Verbindung 6"/>
          <p:cNvCxnSpPr/>
          <p:nvPr/>
        </p:nvCxnSpPr>
        <p:spPr>
          <a:xfrm>
            <a:off x="360000" y="1080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360000" y="6336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360000" y="6381909"/>
            <a:ext cx="3851960"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Modul </a:t>
            </a:r>
            <a:r>
              <a:rPr lang="de-DE" sz="1000" b="1" i="0" u="none" strike="noStrike" kern="1200" baseline="0" dirty="0" smtClean="0">
                <a:solidFill>
                  <a:schemeClr val="accent4"/>
                </a:solidFill>
                <a:latin typeface="+mn-lt"/>
                <a:ea typeface="+mn-ea"/>
                <a:cs typeface="+mn-cs"/>
              </a:rPr>
              <a:t>5 </a:t>
            </a:r>
            <a:r>
              <a:rPr lang="de-DE" sz="1000" b="1" i="0" u="none" strike="noStrike" kern="1200" baseline="0" dirty="0" smtClean="0">
                <a:solidFill>
                  <a:schemeClr val="accent4"/>
                </a:solidFill>
                <a:latin typeface="+mn-lt"/>
                <a:ea typeface="+mn-ea"/>
                <a:cs typeface="+mn-cs"/>
              </a:rPr>
              <a:t>– </a:t>
            </a:r>
            <a:r>
              <a:rPr lang="de-DE" sz="1000" b="1" i="0" u="none" strike="noStrike" kern="1200" baseline="0" dirty="0" smtClean="0">
                <a:solidFill>
                  <a:schemeClr val="accent4"/>
                </a:solidFill>
                <a:latin typeface="+mn-lt"/>
                <a:ea typeface="+mn-ea"/>
                <a:cs typeface="+mn-cs"/>
              </a:rPr>
              <a:t>Betreuung</a:t>
            </a:r>
            <a:endParaRPr lang="de-DE" sz="1000" b="1" dirty="0">
              <a:solidFill>
                <a:schemeClr val="accent4"/>
              </a:solidFill>
            </a:endParaRPr>
          </a:p>
        </p:txBody>
      </p:sp>
      <p:sp>
        <p:nvSpPr>
          <p:cNvPr id="13" name="Textfeld 12"/>
          <p:cNvSpPr txBox="1"/>
          <p:nvPr/>
        </p:nvSpPr>
        <p:spPr>
          <a:xfrm>
            <a:off x="8136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
        <p:nvSpPr>
          <p:cNvPr id="15" name="Textfeld 14"/>
          <p:cNvSpPr txBox="1"/>
          <p:nvPr/>
        </p:nvSpPr>
        <p:spPr>
          <a:xfrm>
            <a:off x="7272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Tree>
    <p:extLst>
      <p:ext uri="{BB962C8B-B14F-4D97-AF65-F5344CB8AC3E}">
        <p14:creationId xmlns:p14="http://schemas.microsoft.com/office/powerpoint/2010/main" val="323254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61" r:id="rId5"/>
    <p:sldLayoutId id="2147483662" r:id="rId6"/>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ts val="2800"/>
        </a:lnSpc>
        <a:spcBef>
          <a:spcPts val="0"/>
        </a:spcBef>
        <a:spcAft>
          <a:spcPts val="800"/>
        </a:spcAft>
        <a:buFont typeface="Arial" panose="020B0604020202020204" pitchFamily="34" charset="0"/>
        <a:buNone/>
        <a:defRPr sz="2200" kern="1200">
          <a:solidFill>
            <a:schemeClr val="accent4"/>
          </a:solidFill>
          <a:latin typeface="+mn-lt"/>
          <a:ea typeface="+mn-ea"/>
          <a:cs typeface="+mn-cs"/>
        </a:defRPr>
      </a:lvl1pPr>
      <a:lvl2pPr marL="216000" indent="-216000" algn="l" defTabSz="914400" rtl="0" eaLnBrk="1" latinLnBrk="0" hangingPunct="1">
        <a:lnSpc>
          <a:spcPts val="2800"/>
        </a:lnSpc>
        <a:spcBef>
          <a:spcPts val="0"/>
        </a:spcBef>
        <a:spcAft>
          <a:spcPts val="800"/>
        </a:spcAft>
        <a:buSzPct val="80000"/>
        <a:buFont typeface="Arial" panose="020B0604020202020204" pitchFamily="34" charset="0"/>
        <a:buChar char="•"/>
        <a:defRPr sz="2200" kern="1200">
          <a:solidFill>
            <a:schemeClr val="accent4"/>
          </a:solidFill>
          <a:latin typeface="+mn-lt"/>
          <a:ea typeface="+mn-ea"/>
          <a:cs typeface="+mn-cs"/>
        </a:defRPr>
      </a:lvl2pPr>
      <a:lvl3pPr marL="0" indent="0" algn="l" defTabSz="914400" rtl="0" eaLnBrk="1" latinLnBrk="0" hangingPunct="1">
        <a:lnSpc>
          <a:spcPts val="2000"/>
        </a:lnSpc>
        <a:spcBef>
          <a:spcPts val="0"/>
        </a:spcBef>
        <a:spcAft>
          <a:spcPts val="0"/>
        </a:spcAft>
        <a:buFont typeface="Arial" panose="020B0604020202020204" pitchFamily="34" charset="0"/>
        <a:buNone/>
        <a:defRPr sz="1600" kern="1200">
          <a:solidFill>
            <a:schemeClr val="tx1"/>
          </a:solidFill>
          <a:latin typeface="+mn-lt"/>
          <a:ea typeface="+mn-ea"/>
          <a:cs typeface="+mn-cs"/>
        </a:defRPr>
      </a:lvl3pPr>
      <a:lvl4pPr marL="216000" indent="-216000" algn="l" defTabSz="914400" rtl="0" eaLnBrk="1" latinLnBrk="0" hangingPunct="1">
        <a:lnSpc>
          <a:spcPts val="2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ts val="18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5pPr>
      <a:lvl6pPr marL="0" indent="0" algn="l" defTabSz="914400" rtl="0" eaLnBrk="1" latinLnBrk="0" hangingPunct="1">
        <a:lnSpc>
          <a:spcPts val="1400"/>
        </a:lnSpc>
        <a:spcBef>
          <a:spcPts val="0"/>
        </a:spcBef>
        <a:spcAft>
          <a:spcPts val="0"/>
        </a:spcAft>
        <a:buFont typeface="Arial" panose="020B0604020202020204" pitchFamily="34" charset="0"/>
        <a:buNone/>
        <a:defRPr sz="1200" b="1" kern="1200">
          <a:solidFill>
            <a:schemeClr val="accent4"/>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Modul 6 – soziale Betreuung</a:t>
            </a:r>
            <a:r>
              <a:rPr lang="de-DE" dirty="0"/>
              <a:t/>
            </a:r>
            <a:br>
              <a:rPr lang="de-DE" dirty="0"/>
            </a:br>
            <a:r>
              <a:rPr lang="de-DE" dirty="0" smtClean="0"/>
              <a:t>Schwerpunkt Demenz</a:t>
            </a:r>
            <a:endParaRPr lang="de-DE" dirty="0"/>
          </a:p>
        </p:txBody>
      </p:sp>
      <p:sp>
        <p:nvSpPr>
          <p:cNvPr id="3" name="Untertitel 2"/>
          <p:cNvSpPr>
            <a:spLocks noGrp="1"/>
          </p:cNvSpPr>
          <p:nvPr>
            <p:ph type="subTitle" idx="1"/>
          </p:nvPr>
        </p:nvSpPr>
        <p:spPr/>
        <p:txBody>
          <a:bodyPr/>
          <a:lstStyle/>
          <a:p>
            <a:endParaRPr lang="de-DE"/>
          </a:p>
        </p:txBody>
      </p:sp>
      <p:sp>
        <p:nvSpPr>
          <p:cNvPr id="4" name="Textplatzhalter 3"/>
          <p:cNvSpPr>
            <a:spLocks noGrp="1"/>
          </p:cNvSpPr>
          <p:nvPr>
            <p:ph type="body" sz="quarter" idx="10"/>
          </p:nvPr>
        </p:nvSpPr>
        <p:spPr/>
        <p:txBody>
          <a:bodyPr/>
          <a:lstStyle/>
          <a:p>
            <a:endParaRPr lang="de-DE"/>
          </a:p>
        </p:txBody>
      </p:sp>
      <p:sp>
        <p:nvSpPr>
          <p:cNvPr id="5" name="Textplatzhalter 4"/>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2809642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So erleben Menschen ihre Demenz</a:t>
            </a:r>
            <a:endParaRPr lang="de-DE" dirty="0"/>
          </a:p>
        </p:txBody>
      </p:sp>
      <p:sp>
        <p:nvSpPr>
          <p:cNvPr id="3" name="Datumsplatzhalter 2"/>
          <p:cNvSpPr>
            <a:spLocks noGrp="1"/>
          </p:cNvSpPr>
          <p:nvPr>
            <p:ph type="dt" sz="half" idx="10"/>
          </p:nvPr>
        </p:nvSpPr>
        <p:spPr/>
        <p:txBody>
          <a:bodyPr/>
          <a:lstStyle/>
          <a:p>
            <a:r>
              <a:rPr lang="de-DE" smtClean="0"/>
              <a:t>Datum</a:t>
            </a:r>
            <a:endParaRPr lang="de-DE" dirty="0"/>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2</a:t>
            </a:fld>
            <a:endParaRPr lang="de-DE" dirty="0"/>
          </a:p>
        </p:txBody>
      </p:sp>
      <p:sp>
        <p:nvSpPr>
          <p:cNvPr id="7" name="Ellipse 6"/>
          <p:cNvSpPr/>
          <p:nvPr/>
        </p:nvSpPr>
        <p:spPr>
          <a:xfrm>
            <a:off x="3131840" y="2348880"/>
            <a:ext cx="2304256" cy="2448272"/>
          </a:xfrm>
          <a:prstGeom prst="ellipse">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Ich habe Demenz</a:t>
            </a:r>
            <a:endParaRPr lang="de-DE" dirty="0"/>
          </a:p>
        </p:txBody>
      </p:sp>
      <p:sp>
        <p:nvSpPr>
          <p:cNvPr id="8" name="Textfeld 7"/>
          <p:cNvSpPr txBox="1"/>
          <p:nvPr/>
        </p:nvSpPr>
        <p:spPr>
          <a:xfrm>
            <a:off x="4697360" y="1433682"/>
            <a:ext cx="2351926" cy="369332"/>
          </a:xfrm>
          <a:prstGeom prst="rect">
            <a:avLst/>
          </a:prstGeom>
          <a:noFill/>
        </p:spPr>
        <p:txBody>
          <a:bodyPr wrap="none" rtlCol="0">
            <a:spAutoFit/>
          </a:bodyPr>
          <a:lstStyle/>
          <a:p>
            <a:r>
              <a:rPr lang="de-DE" dirty="0" smtClean="0"/>
              <a:t>Ich finde keine Worte</a:t>
            </a:r>
            <a:endParaRPr lang="de-DE" dirty="0"/>
          </a:p>
        </p:txBody>
      </p:sp>
      <p:sp>
        <p:nvSpPr>
          <p:cNvPr id="10" name="Textfeld 9"/>
          <p:cNvSpPr txBox="1"/>
          <p:nvPr/>
        </p:nvSpPr>
        <p:spPr>
          <a:xfrm>
            <a:off x="5004048" y="1904444"/>
            <a:ext cx="2416046" cy="369332"/>
          </a:xfrm>
          <a:prstGeom prst="rect">
            <a:avLst/>
          </a:prstGeom>
          <a:noFill/>
        </p:spPr>
        <p:txBody>
          <a:bodyPr wrap="none" rtlCol="0">
            <a:spAutoFit/>
          </a:bodyPr>
          <a:lstStyle/>
          <a:p>
            <a:r>
              <a:rPr lang="de-DE" dirty="0" smtClean="0"/>
              <a:t>Ich fühle mich einsam</a:t>
            </a:r>
            <a:endParaRPr lang="de-DE" dirty="0"/>
          </a:p>
        </p:txBody>
      </p:sp>
      <p:sp>
        <p:nvSpPr>
          <p:cNvPr id="11" name="Textfeld 10"/>
          <p:cNvSpPr txBox="1"/>
          <p:nvPr/>
        </p:nvSpPr>
        <p:spPr>
          <a:xfrm>
            <a:off x="5580112" y="2375206"/>
            <a:ext cx="1877437" cy="369332"/>
          </a:xfrm>
          <a:prstGeom prst="rect">
            <a:avLst/>
          </a:prstGeom>
          <a:noFill/>
        </p:spPr>
        <p:txBody>
          <a:bodyPr wrap="none" rtlCol="0">
            <a:spAutoFit/>
          </a:bodyPr>
          <a:lstStyle/>
          <a:p>
            <a:r>
              <a:rPr lang="de-DE" dirty="0" smtClean="0"/>
              <a:t>Mir ist langweilig</a:t>
            </a:r>
            <a:endParaRPr lang="de-DE" dirty="0"/>
          </a:p>
        </p:txBody>
      </p:sp>
      <p:sp>
        <p:nvSpPr>
          <p:cNvPr id="12" name="Textfeld 11"/>
          <p:cNvSpPr txBox="1"/>
          <p:nvPr/>
        </p:nvSpPr>
        <p:spPr>
          <a:xfrm>
            <a:off x="6160819" y="2845968"/>
            <a:ext cx="1723549" cy="369332"/>
          </a:xfrm>
          <a:prstGeom prst="rect">
            <a:avLst/>
          </a:prstGeom>
          <a:noFill/>
        </p:spPr>
        <p:txBody>
          <a:bodyPr wrap="none" rtlCol="0">
            <a:spAutoFit/>
          </a:bodyPr>
          <a:lstStyle/>
          <a:p>
            <a:r>
              <a:rPr lang="de-DE" dirty="0" smtClean="0"/>
              <a:t>Ich habe Angst</a:t>
            </a:r>
            <a:endParaRPr lang="de-DE" dirty="0"/>
          </a:p>
        </p:txBody>
      </p:sp>
      <p:sp>
        <p:nvSpPr>
          <p:cNvPr id="13" name="Textfeld 12"/>
          <p:cNvSpPr txBox="1"/>
          <p:nvPr/>
        </p:nvSpPr>
        <p:spPr>
          <a:xfrm>
            <a:off x="6587931" y="3316730"/>
            <a:ext cx="1800493" cy="369332"/>
          </a:xfrm>
          <a:prstGeom prst="rect">
            <a:avLst/>
          </a:prstGeom>
          <a:noFill/>
        </p:spPr>
        <p:txBody>
          <a:bodyPr wrap="none" rtlCol="0">
            <a:spAutoFit/>
          </a:bodyPr>
          <a:lstStyle/>
          <a:p>
            <a:r>
              <a:rPr lang="de-DE" dirty="0" smtClean="0"/>
              <a:t>Ich tauge nichts</a:t>
            </a:r>
            <a:endParaRPr lang="de-DE" dirty="0"/>
          </a:p>
        </p:txBody>
      </p:sp>
      <p:sp>
        <p:nvSpPr>
          <p:cNvPr id="14" name="Textfeld 13"/>
          <p:cNvSpPr txBox="1"/>
          <p:nvPr/>
        </p:nvSpPr>
        <p:spPr>
          <a:xfrm>
            <a:off x="5685654" y="3787492"/>
            <a:ext cx="1582484" cy="369332"/>
          </a:xfrm>
          <a:prstGeom prst="rect">
            <a:avLst/>
          </a:prstGeom>
          <a:noFill/>
        </p:spPr>
        <p:txBody>
          <a:bodyPr wrap="none" rtlCol="0">
            <a:spAutoFit/>
          </a:bodyPr>
          <a:lstStyle/>
          <a:p>
            <a:r>
              <a:rPr lang="de-DE" dirty="0" smtClean="0"/>
              <a:t>Ich bin traurig</a:t>
            </a:r>
            <a:endParaRPr lang="de-DE" dirty="0"/>
          </a:p>
        </p:txBody>
      </p:sp>
      <p:sp>
        <p:nvSpPr>
          <p:cNvPr id="15" name="Textfeld 14"/>
          <p:cNvSpPr txBox="1"/>
          <p:nvPr/>
        </p:nvSpPr>
        <p:spPr>
          <a:xfrm>
            <a:off x="6284123" y="4258254"/>
            <a:ext cx="1672253" cy="369332"/>
          </a:xfrm>
          <a:prstGeom prst="rect">
            <a:avLst/>
          </a:prstGeom>
          <a:noFill/>
        </p:spPr>
        <p:txBody>
          <a:bodyPr wrap="none" rtlCol="0">
            <a:spAutoFit/>
          </a:bodyPr>
          <a:lstStyle/>
          <a:p>
            <a:r>
              <a:rPr lang="de-DE" dirty="0" smtClean="0"/>
              <a:t>Ich bin fröhlich</a:t>
            </a:r>
            <a:endParaRPr lang="de-DE" dirty="0"/>
          </a:p>
        </p:txBody>
      </p:sp>
      <p:sp>
        <p:nvSpPr>
          <p:cNvPr id="16" name="Textfeld 15"/>
          <p:cNvSpPr txBox="1"/>
          <p:nvPr/>
        </p:nvSpPr>
        <p:spPr>
          <a:xfrm>
            <a:off x="5220072" y="4729016"/>
            <a:ext cx="2685351" cy="369332"/>
          </a:xfrm>
          <a:prstGeom prst="rect">
            <a:avLst/>
          </a:prstGeom>
          <a:noFill/>
        </p:spPr>
        <p:txBody>
          <a:bodyPr wrap="none" rtlCol="0">
            <a:spAutoFit/>
          </a:bodyPr>
          <a:lstStyle/>
          <a:p>
            <a:r>
              <a:rPr lang="de-DE" dirty="0" smtClean="0"/>
              <a:t>Ich fühle mich abgelehnt</a:t>
            </a:r>
            <a:endParaRPr lang="de-DE" dirty="0"/>
          </a:p>
        </p:txBody>
      </p:sp>
      <p:sp>
        <p:nvSpPr>
          <p:cNvPr id="17" name="Textfeld 16"/>
          <p:cNvSpPr txBox="1"/>
          <p:nvPr/>
        </p:nvSpPr>
        <p:spPr>
          <a:xfrm>
            <a:off x="4211960" y="5199778"/>
            <a:ext cx="2454518" cy="369332"/>
          </a:xfrm>
          <a:prstGeom prst="rect">
            <a:avLst/>
          </a:prstGeom>
          <a:noFill/>
        </p:spPr>
        <p:txBody>
          <a:bodyPr wrap="none" rtlCol="0">
            <a:spAutoFit/>
          </a:bodyPr>
          <a:lstStyle/>
          <a:p>
            <a:r>
              <a:rPr lang="de-DE" dirty="0" smtClean="0"/>
              <a:t>Ich fühle mich bedroht</a:t>
            </a:r>
            <a:endParaRPr lang="de-DE" dirty="0"/>
          </a:p>
        </p:txBody>
      </p:sp>
      <p:sp>
        <p:nvSpPr>
          <p:cNvPr id="18" name="Textfeld 17"/>
          <p:cNvSpPr txBox="1"/>
          <p:nvPr/>
        </p:nvSpPr>
        <p:spPr>
          <a:xfrm>
            <a:off x="4139952" y="5670540"/>
            <a:ext cx="2980303" cy="369332"/>
          </a:xfrm>
          <a:prstGeom prst="rect">
            <a:avLst/>
          </a:prstGeom>
          <a:noFill/>
        </p:spPr>
        <p:txBody>
          <a:bodyPr wrap="none" rtlCol="0">
            <a:spAutoFit/>
          </a:bodyPr>
          <a:lstStyle/>
          <a:p>
            <a:r>
              <a:rPr lang="de-DE" dirty="0" smtClean="0"/>
              <a:t>Ich finde mich nicht zurecht</a:t>
            </a:r>
            <a:endParaRPr lang="de-DE" dirty="0"/>
          </a:p>
        </p:txBody>
      </p:sp>
      <p:sp>
        <p:nvSpPr>
          <p:cNvPr id="19" name="Textfeld 18"/>
          <p:cNvSpPr txBox="1"/>
          <p:nvPr/>
        </p:nvSpPr>
        <p:spPr>
          <a:xfrm>
            <a:off x="2353422" y="5670540"/>
            <a:ext cx="1556836" cy="369332"/>
          </a:xfrm>
          <a:prstGeom prst="rect">
            <a:avLst/>
          </a:prstGeom>
          <a:noFill/>
        </p:spPr>
        <p:txBody>
          <a:bodyPr wrap="none" rtlCol="0">
            <a:spAutoFit/>
          </a:bodyPr>
          <a:lstStyle/>
          <a:p>
            <a:r>
              <a:rPr lang="de-DE" dirty="0" smtClean="0"/>
              <a:t>Ich bin zornig</a:t>
            </a:r>
            <a:endParaRPr lang="de-DE" dirty="0"/>
          </a:p>
        </p:txBody>
      </p:sp>
      <p:sp>
        <p:nvSpPr>
          <p:cNvPr id="20" name="Textfeld 19"/>
          <p:cNvSpPr txBox="1"/>
          <p:nvPr/>
        </p:nvSpPr>
        <p:spPr>
          <a:xfrm>
            <a:off x="1186698" y="5197456"/>
            <a:ext cx="2505814" cy="369332"/>
          </a:xfrm>
          <a:prstGeom prst="rect">
            <a:avLst/>
          </a:prstGeom>
          <a:noFill/>
        </p:spPr>
        <p:txBody>
          <a:bodyPr wrap="none" rtlCol="0">
            <a:spAutoFit/>
          </a:bodyPr>
          <a:lstStyle/>
          <a:p>
            <a:r>
              <a:rPr lang="de-DE" dirty="0" smtClean="0"/>
              <a:t>Ich bin unruhig, rastlos</a:t>
            </a:r>
            <a:endParaRPr lang="de-DE" dirty="0"/>
          </a:p>
        </p:txBody>
      </p:sp>
      <p:sp>
        <p:nvSpPr>
          <p:cNvPr id="21" name="Textfeld 20"/>
          <p:cNvSpPr txBox="1"/>
          <p:nvPr/>
        </p:nvSpPr>
        <p:spPr>
          <a:xfrm>
            <a:off x="1115616" y="4724371"/>
            <a:ext cx="2518638" cy="369332"/>
          </a:xfrm>
          <a:prstGeom prst="rect">
            <a:avLst/>
          </a:prstGeom>
          <a:noFill/>
        </p:spPr>
        <p:txBody>
          <a:bodyPr wrap="none" rtlCol="0">
            <a:spAutoFit/>
          </a:bodyPr>
          <a:lstStyle/>
          <a:p>
            <a:r>
              <a:rPr lang="de-DE" dirty="0" smtClean="0"/>
              <a:t>Ich such ständig Dinge</a:t>
            </a:r>
            <a:endParaRPr lang="de-DE" dirty="0"/>
          </a:p>
        </p:txBody>
      </p:sp>
      <p:sp>
        <p:nvSpPr>
          <p:cNvPr id="22" name="Textfeld 21"/>
          <p:cNvSpPr txBox="1"/>
          <p:nvPr/>
        </p:nvSpPr>
        <p:spPr>
          <a:xfrm>
            <a:off x="323528" y="4251286"/>
            <a:ext cx="2800767" cy="369332"/>
          </a:xfrm>
          <a:prstGeom prst="rect">
            <a:avLst/>
          </a:prstGeom>
          <a:noFill/>
        </p:spPr>
        <p:txBody>
          <a:bodyPr wrap="none" rtlCol="0">
            <a:spAutoFit/>
          </a:bodyPr>
          <a:lstStyle/>
          <a:p>
            <a:r>
              <a:rPr lang="de-DE" dirty="0" smtClean="0"/>
              <a:t>Ich fühle mich überfordert</a:t>
            </a:r>
            <a:endParaRPr lang="de-DE" dirty="0"/>
          </a:p>
        </p:txBody>
      </p:sp>
      <p:sp>
        <p:nvSpPr>
          <p:cNvPr id="23" name="Textfeld 22"/>
          <p:cNvSpPr txBox="1"/>
          <p:nvPr/>
        </p:nvSpPr>
        <p:spPr>
          <a:xfrm>
            <a:off x="179512" y="3778201"/>
            <a:ext cx="1915909" cy="369332"/>
          </a:xfrm>
          <a:prstGeom prst="rect">
            <a:avLst/>
          </a:prstGeom>
          <a:noFill/>
        </p:spPr>
        <p:txBody>
          <a:bodyPr wrap="none" rtlCol="0">
            <a:spAutoFit/>
          </a:bodyPr>
          <a:lstStyle/>
          <a:p>
            <a:r>
              <a:rPr lang="de-DE" dirty="0" smtClean="0"/>
              <a:t>Ich schäme mich</a:t>
            </a:r>
            <a:endParaRPr lang="de-DE" dirty="0"/>
          </a:p>
        </p:txBody>
      </p:sp>
      <p:sp>
        <p:nvSpPr>
          <p:cNvPr id="24" name="Textfeld 23"/>
          <p:cNvSpPr txBox="1"/>
          <p:nvPr/>
        </p:nvSpPr>
        <p:spPr>
          <a:xfrm>
            <a:off x="776962" y="3305116"/>
            <a:ext cx="2210862" cy="369332"/>
          </a:xfrm>
          <a:prstGeom prst="rect">
            <a:avLst/>
          </a:prstGeom>
          <a:noFill/>
        </p:spPr>
        <p:txBody>
          <a:bodyPr wrap="none" rtlCol="0">
            <a:spAutoFit/>
          </a:bodyPr>
          <a:lstStyle/>
          <a:p>
            <a:r>
              <a:rPr lang="de-DE" dirty="0" smtClean="0"/>
              <a:t>Ich bin misstrauisch</a:t>
            </a:r>
            <a:endParaRPr lang="de-DE" dirty="0"/>
          </a:p>
        </p:txBody>
      </p:sp>
      <p:sp>
        <p:nvSpPr>
          <p:cNvPr id="25" name="Textfeld 24"/>
          <p:cNvSpPr txBox="1"/>
          <p:nvPr/>
        </p:nvSpPr>
        <p:spPr>
          <a:xfrm>
            <a:off x="500616" y="2832031"/>
            <a:ext cx="2531462" cy="369332"/>
          </a:xfrm>
          <a:prstGeom prst="rect">
            <a:avLst/>
          </a:prstGeom>
          <a:noFill/>
        </p:spPr>
        <p:txBody>
          <a:bodyPr wrap="none" rtlCol="0">
            <a:spAutoFit/>
          </a:bodyPr>
          <a:lstStyle/>
          <a:p>
            <a:r>
              <a:rPr lang="de-DE" dirty="0" smtClean="0"/>
              <a:t>Ich kann nicht schlafen</a:t>
            </a:r>
            <a:endParaRPr lang="de-DE" dirty="0"/>
          </a:p>
        </p:txBody>
      </p:sp>
      <p:sp>
        <p:nvSpPr>
          <p:cNvPr id="26" name="Textfeld 25"/>
          <p:cNvSpPr txBox="1"/>
          <p:nvPr/>
        </p:nvSpPr>
        <p:spPr>
          <a:xfrm>
            <a:off x="693319" y="2358946"/>
            <a:ext cx="1492716" cy="369332"/>
          </a:xfrm>
          <a:prstGeom prst="rect">
            <a:avLst/>
          </a:prstGeom>
          <a:noFill/>
        </p:spPr>
        <p:txBody>
          <a:bodyPr wrap="none" rtlCol="0">
            <a:spAutoFit/>
          </a:bodyPr>
          <a:lstStyle/>
          <a:p>
            <a:r>
              <a:rPr lang="de-DE" dirty="0" smtClean="0"/>
              <a:t>Ich bin ratlos</a:t>
            </a:r>
            <a:endParaRPr lang="de-DE" dirty="0"/>
          </a:p>
        </p:txBody>
      </p:sp>
      <p:sp>
        <p:nvSpPr>
          <p:cNvPr id="27" name="Textfeld 26"/>
          <p:cNvSpPr txBox="1"/>
          <p:nvPr/>
        </p:nvSpPr>
        <p:spPr>
          <a:xfrm>
            <a:off x="1617963" y="1885861"/>
            <a:ext cx="1800493" cy="369332"/>
          </a:xfrm>
          <a:prstGeom prst="rect">
            <a:avLst/>
          </a:prstGeom>
          <a:noFill/>
        </p:spPr>
        <p:txBody>
          <a:bodyPr wrap="none" rtlCol="0">
            <a:spAutoFit/>
          </a:bodyPr>
          <a:lstStyle/>
          <a:p>
            <a:r>
              <a:rPr lang="de-DE" dirty="0" smtClean="0"/>
              <a:t>Ich bin unsicher</a:t>
            </a:r>
            <a:endParaRPr lang="de-DE" dirty="0"/>
          </a:p>
        </p:txBody>
      </p:sp>
      <p:sp>
        <p:nvSpPr>
          <p:cNvPr id="28" name="Textfeld 27"/>
          <p:cNvSpPr txBox="1"/>
          <p:nvPr/>
        </p:nvSpPr>
        <p:spPr>
          <a:xfrm>
            <a:off x="2883021" y="1412776"/>
            <a:ext cx="1608133" cy="369332"/>
          </a:xfrm>
          <a:prstGeom prst="rect">
            <a:avLst/>
          </a:prstGeom>
          <a:noFill/>
        </p:spPr>
        <p:txBody>
          <a:bodyPr wrap="none" rtlCol="0">
            <a:spAutoFit/>
          </a:bodyPr>
          <a:lstStyle/>
          <a:p>
            <a:r>
              <a:rPr lang="de-DE" dirty="0" smtClean="0"/>
              <a:t>Ich bin mutlos</a:t>
            </a:r>
            <a:endParaRPr lang="de-DE" dirty="0"/>
          </a:p>
        </p:txBody>
      </p:sp>
      <p:sp>
        <p:nvSpPr>
          <p:cNvPr id="29" name="Textfeld 28"/>
          <p:cNvSpPr txBox="1"/>
          <p:nvPr/>
        </p:nvSpPr>
        <p:spPr>
          <a:xfrm>
            <a:off x="6760293" y="6021288"/>
            <a:ext cx="2060179" cy="276999"/>
          </a:xfrm>
          <a:prstGeom prst="rect">
            <a:avLst/>
          </a:prstGeom>
          <a:noFill/>
        </p:spPr>
        <p:txBody>
          <a:bodyPr wrap="none" rtlCol="0">
            <a:spAutoFit/>
          </a:bodyPr>
          <a:lstStyle/>
          <a:p>
            <a:r>
              <a:rPr lang="de-DE" sz="1200" dirty="0" smtClean="0"/>
              <a:t>Quelle: Neumann u.a. 2015</a:t>
            </a:r>
            <a:endParaRPr lang="de-DE" sz="1200" dirty="0"/>
          </a:p>
        </p:txBody>
      </p:sp>
    </p:spTree>
    <p:extLst>
      <p:ext uri="{BB962C8B-B14F-4D97-AF65-F5344CB8AC3E}">
        <p14:creationId xmlns:p14="http://schemas.microsoft.com/office/powerpoint/2010/main" val="5942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r>
            <a:br>
              <a:rPr lang="de-DE" dirty="0" smtClean="0"/>
            </a:br>
            <a:r>
              <a:rPr lang="de-DE" dirty="0" smtClean="0"/>
              <a:t>Das Drei-Welten-Modell</a:t>
            </a:r>
            <a:endParaRPr lang="de-DE" dirty="0"/>
          </a:p>
        </p:txBody>
      </p:sp>
      <p:sp>
        <p:nvSpPr>
          <p:cNvPr id="3" name="Datumsplatzhalter 2"/>
          <p:cNvSpPr>
            <a:spLocks noGrp="1"/>
          </p:cNvSpPr>
          <p:nvPr>
            <p:ph type="dt" sz="half" idx="10"/>
          </p:nvPr>
        </p:nvSpPr>
        <p:spPr/>
        <p:txBody>
          <a:bodyPr/>
          <a:lstStyle/>
          <a:p>
            <a:r>
              <a:rPr lang="de-DE" smtClean="0"/>
              <a:t>Datum</a:t>
            </a:r>
            <a:endParaRPr lang="de-DE" dirty="0"/>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3</a:t>
            </a:fld>
            <a:endParaRPr lang="de-DE" dirty="0"/>
          </a:p>
        </p:txBody>
      </p:sp>
      <p:sp>
        <p:nvSpPr>
          <p:cNvPr id="6" name="Textfeld 5"/>
          <p:cNvSpPr txBox="1"/>
          <p:nvPr/>
        </p:nvSpPr>
        <p:spPr>
          <a:xfrm>
            <a:off x="452296" y="1412776"/>
            <a:ext cx="7360064" cy="2585323"/>
          </a:xfrm>
          <a:prstGeom prst="rect">
            <a:avLst/>
          </a:prstGeom>
          <a:noFill/>
        </p:spPr>
        <p:txBody>
          <a:bodyPr wrap="square" rtlCol="0">
            <a:spAutoFit/>
          </a:bodyPr>
          <a:lstStyle/>
          <a:p>
            <a:pPr marL="342900" indent="-342900">
              <a:buFont typeface="+mj-lt"/>
              <a:buAutoNum type="arabicPeriod"/>
            </a:pPr>
            <a:r>
              <a:rPr lang="de-DE" dirty="0" smtClean="0"/>
              <a:t>„</a:t>
            </a:r>
            <a:r>
              <a:rPr lang="de-DE" dirty="0" smtClean="0">
                <a:solidFill>
                  <a:srgbClr val="FF5050"/>
                </a:solidFill>
              </a:rPr>
              <a:t>Welt </a:t>
            </a:r>
            <a:r>
              <a:rPr lang="de-DE" dirty="0">
                <a:solidFill>
                  <a:srgbClr val="FF5050"/>
                </a:solidFill>
              </a:rPr>
              <a:t>der Erfolglosigkeit</a:t>
            </a:r>
            <a:r>
              <a:rPr lang="de-DE" dirty="0"/>
              <a:t>“ </a:t>
            </a:r>
            <a:endParaRPr lang="de-DE" dirty="0" smtClean="0"/>
          </a:p>
          <a:p>
            <a:pPr lvl="1"/>
            <a:r>
              <a:rPr lang="de-DE" dirty="0" smtClean="0"/>
              <a:t>Häufung </a:t>
            </a:r>
            <a:r>
              <a:rPr lang="de-DE" dirty="0"/>
              <a:t>von </a:t>
            </a:r>
            <a:r>
              <a:rPr lang="de-DE" dirty="0" smtClean="0"/>
              <a:t>Misserfolgserlebnissen</a:t>
            </a:r>
          </a:p>
          <a:p>
            <a:pPr marL="342900" indent="-342900">
              <a:buFont typeface="+mj-lt"/>
              <a:buAutoNum type="arabicPeriod"/>
            </a:pPr>
            <a:endParaRPr lang="de-DE" dirty="0"/>
          </a:p>
          <a:p>
            <a:pPr marL="342900" indent="-342900">
              <a:buFont typeface="+mj-lt"/>
              <a:buAutoNum type="arabicPeriod"/>
            </a:pPr>
            <a:r>
              <a:rPr lang="de-DE" dirty="0" smtClean="0"/>
              <a:t>„</a:t>
            </a:r>
            <a:r>
              <a:rPr lang="de-DE" dirty="0">
                <a:solidFill>
                  <a:srgbClr val="FF5050"/>
                </a:solidFill>
              </a:rPr>
              <a:t>Welt der Ziellosigkeit</a:t>
            </a:r>
            <a:r>
              <a:rPr lang="de-DE" dirty="0"/>
              <a:t>“ </a:t>
            </a:r>
            <a:endParaRPr lang="de-DE" dirty="0" smtClean="0"/>
          </a:p>
          <a:p>
            <a:pPr lvl="1"/>
            <a:r>
              <a:rPr lang="de-DE" dirty="0" smtClean="0"/>
              <a:t>Folgerichtiges </a:t>
            </a:r>
            <a:r>
              <a:rPr lang="de-DE" dirty="0"/>
              <a:t>und zielgerichtetes Handeln ist </a:t>
            </a:r>
            <a:r>
              <a:rPr lang="de-DE" dirty="0" smtClean="0"/>
              <a:t>erschwert</a:t>
            </a:r>
          </a:p>
          <a:p>
            <a:pPr marL="342900" indent="-342900">
              <a:buFont typeface="+mj-lt"/>
              <a:buAutoNum type="arabicPeriod"/>
            </a:pPr>
            <a:endParaRPr lang="de-DE" dirty="0"/>
          </a:p>
          <a:p>
            <a:pPr marL="342900" indent="-342900">
              <a:buFont typeface="+mj-lt"/>
              <a:buAutoNum type="arabicPeriod"/>
            </a:pPr>
            <a:r>
              <a:rPr lang="de-DE" dirty="0" smtClean="0"/>
              <a:t>„</a:t>
            </a:r>
            <a:r>
              <a:rPr lang="de-DE" dirty="0">
                <a:solidFill>
                  <a:srgbClr val="FF5050"/>
                </a:solidFill>
              </a:rPr>
              <a:t>Welt der Schutzlosigkeit</a:t>
            </a:r>
            <a:r>
              <a:rPr lang="de-DE" dirty="0"/>
              <a:t>“ </a:t>
            </a:r>
            <a:endParaRPr lang="de-DE" dirty="0" smtClean="0"/>
          </a:p>
          <a:p>
            <a:pPr lvl="1"/>
            <a:r>
              <a:rPr lang="de-DE" dirty="0" smtClean="0"/>
              <a:t>Selbstschutz </a:t>
            </a:r>
            <a:r>
              <a:rPr lang="de-DE" dirty="0"/>
              <a:t>geht verloren, Angewiesenheit auf </a:t>
            </a:r>
            <a:r>
              <a:rPr lang="de-DE" dirty="0" smtClean="0"/>
              <a:t>Dritte</a:t>
            </a:r>
            <a:endParaRPr lang="de-DE" dirty="0"/>
          </a:p>
          <a:p>
            <a:endParaRPr lang="de-DE" dirty="0"/>
          </a:p>
        </p:txBody>
      </p:sp>
    </p:spTree>
    <p:extLst>
      <p:ext uri="{BB962C8B-B14F-4D97-AF65-F5344CB8AC3E}">
        <p14:creationId xmlns:p14="http://schemas.microsoft.com/office/powerpoint/2010/main" val="4288913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Integrative </a:t>
            </a:r>
            <a:r>
              <a:rPr lang="de-DE" dirty="0" smtClean="0"/>
              <a:t>Validation</a:t>
            </a:r>
            <a:endParaRPr lang="de-DE" dirty="0"/>
          </a:p>
        </p:txBody>
      </p:sp>
      <p:sp>
        <p:nvSpPr>
          <p:cNvPr id="3" name="Datumsplatzhalter 2"/>
          <p:cNvSpPr>
            <a:spLocks noGrp="1"/>
          </p:cNvSpPr>
          <p:nvPr>
            <p:ph type="dt" sz="half" idx="10"/>
          </p:nvPr>
        </p:nvSpPr>
        <p:spPr/>
        <p:txBody>
          <a:bodyPr/>
          <a:lstStyle/>
          <a:p>
            <a:r>
              <a:rPr lang="de-DE" smtClean="0"/>
              <a:t>Datum</a:t>
            </a:r>
            <a:endParaRPr lang="de-DE" dirty="0"/>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4</a:t>
            </a:fld>
            <a:endParaRPr lang="de-DE" dirty="0"/>
          </a:p>
        </p:txBody>
      </p:sp>
      <p:sp>
        <p:nvSpPr>
          <p:cNvPr id="6" name="Inhaltsplatzhalter 5"/>
          <p:cNvSpPr>
            <a:spLocks noGrp="1"/>
          </p:cNvSpPr>
          <p:nvPr>
            <p:ph sz="quarter" idx="13"/>
          </p:nvPr>
        </p:nvSpPr>
        <p:spPr/>
        <p:txBody>
          <a:bodyPr/>
          <a:lstStyle/>
          <a:p>
            <a:r>
              <a:rPr lang="de-DE" sz="1800" dirty="0" smtClean="0">
                <a:solidFill>
                  <a:srgbClr val="FF5050"/>
                </a:solidFill>
              </a:rPr>
              <a:t>„</a:t>
            </a:r>
            <a:r>
              <a:rPr lang="de-DE" sz="1800" dirty="0">
                <a:solidFill>
                  <a:srgbClr val="FF5050"/>
                </a:solidFill>
              </a:rPr>
              <a:t>Validieren“ </a:t>
            </a:r>
            <a:endParaRPr lang="de-DE" sz="1800" dirty="0" smtClean="0">
              <a:solidFill>
                <a:srgbClr val="FF5050"/>
              </a:solidFill>
            </a:endParaRPr>
          </a:p>
          <a:p>
            <a:r>
              <a:rPr lang="de-DE" sz="1400" dirty="0" smtClean="0">
                <a:solidFill>
                  <a:schemeClr val="tx1"/>
                </a:solidFill>
              </a:rPr>
              <a:t>bedeutet </a:t>
            </a:r>
            <a:r>
              <a:rPr lang="de-DE" sz="1400" dirty="0">
                <a:solidFill>
                  <a:schemeClr val="tx1"/>
                </a:solidFill>
              </a:rPr>
              <a:t>„für gültig erklären“, d. h. die Realität des anderen, des demenzkranken Menschen, anzuerkennen. </a:t>
            </a:r>
            <a:endParaRPr lang="de-DE" sz="1400" dirty="0" smtClean="0">
              <a:solidFill>
                <a:schemeClr val="tx1"/>
              </a:solidFill>
            </a:endParaRPr>
          </a:p>
          <a:p>
            <a:r>
              <a:rPr lang="de-DE" sz="1800" dirty="0" smtClean="0">
                <a:solidFill>
                  <a:srgbClr val="FF5050"/>
                </a:solidFill>
              </a:rPr>
              <a:t>„</a:t>
            </a:r>
            <a:r>
              <a:rPr lang="de-DE" sz="1800" dirty="0">
                <a:solidFill>
                  <a:srgbClr val="FF5050"/>
                </a:solidFill>
              </a:rPr>
              <a:t>Integrative Validation“. </a:t>
            </a:r>
            <a:endParaRPr lang="de-DE" sz="1800" dirty="0" smtClean="0">
              <a:solidFill>
                <a:srgbClr val="FF5050"/>
              </a:solidFill>
            </a:endParaRPr>
          </a:p>
          <a:p>
            <a:r>
              <a:rPr lang="de-DE" sz="1400" dirty="0" smtClean="0">
                <a:solidFill>
                  <a:schemeClr val="tx1"/>
                </a:solidFill>
              </a:rPr>
              <a:t>Bei </a:t>
            </a:r>
            <a:r>
              <a:rPr lang="de-DE" sz="1400" dirty="0">
                <a:solidFill>
                  <a:schemeClr val="tx1"/>
                </a:solidFill>
              </a:rPr>
              <a:t>dieser Technik wird verwirrten Menschen die Orientierung erleichtert, indem ihre Lebenserfahrungen in eine ritualisierte Form der Begegnung eingebaut werden. Mit Hilfe sich wiederholender Handlungen und Begrüßungen sowie typischen Äußerungen, Merksätzen und Sprichwörtern, bspw. zu beruflichen Kompetenzen und persönlichen Leistungen, werden dem demenzkranken Menschen bekannte und vertraute Begriffe angeboten, die er erkennt und die ihm Orientierung und Sicherheit geben. Dies erlaubt eine Kommunikation „auf Augenhöhe“ mit Menschen mit Demenz und zeigt das Verständnis und die Wertschätzung, die ihnen als Gesprächspartnern </a:t>
            </a:r>
            <a:r>
              <a:rPr lang="de-DE" sz="1400" dirty="0" smtClean="0">
                <a:solidFill>
                  <a:schemeClr val="tx1"/>
                </a:solidFill>
              </a:rPr>
              <a:t>entgegengebracht </a:t>
            </a:r>
            <a:r>
              <a:rPr lang="de-DE" sz="1400" dirty="0">
                <a:solidFill>
                  <a:schemeClr val="tx1"/>
                </a:solidFill>
              </a:rPr>
              <a:t>wird. </a:t>
            </a:r>
          </a:p>
        </p:txBody>
      </p:sp>
    </p:spTree>
    <p:extLst>
      <p:ext uri="{BB962C8B-B14F-4D97-AF65-F5344CB8AC3E}">
        <p14:creationId xmlns:p14="http://schemas.microsoft.com/office/powerpoint/2010/main" val="2300923240"/>
      </p:ext>
    </p:extLst>
  </p:cSld>
  <p:clrMapOvr>
    <a:masterClrMapping/>
  </p:clrMapOvr>
</p:sld>
</file>

<file path=ppt/theme/theme1.xml><?xml version="1.0" encoding="utf-8"?>
<a:theme xmlns:a="http://schemas.openxmlformats.org/drawingml/2006/main" name="150413_PEQ_PPT_Vorlage">
  <a:themeElements>
    <a:clrScheme name="PEQ">
      <a:dk1>
        <a:sysClr val="windowText" lastClr="000000"/>
      </a:dk1>
      <a:lt1>
        <a:sysClr val="window" lastClr="FFFFFF"/>
      </a:lt1>
      <a:dk2>
        <a:srgbClr val="008EDB"/>
      </a:dk2>
      <a:lt2>
        <a:srgbClr val="FFFFFF"/>
      </a:lt2>
      <a:accent1>
        <a:srgbClr val="008EDB"/>
      </a:accent1>
      <a:accent2>
        <a:srgbClr val="EA8000"/>
      </a:accent2>
      <a:accent3>
        <a:srgbClr val="289530"/>
      </a:accent3>
      <a:accent4>
        <a:srgbClr val="787878"/>
      </a:accent4>
      <a:accent5>
        <a:srgbClr val="000000"/>
      </a:accent5>
      <a:accent6>
        <a:srgbClr val="FFFFFF"/>
      </a:accent6>
      <a:hlink>
        <a:srgbClr val="0000FF"/>
      </a:hlink>
      <a:folHlink>
        <a:srgbClr val="800080"/>
      </a:folHlink>
    </a:clrScheme>
    <a:fontScheme name="PEQ">
      <a:majorFont>
        <a:latin typeface="Helvetica"/>
        <a:ea typeface=""/>
        <a:cs typeface=""/>
      </a:majorFont>
      <a:minorFont>
        <a:latin typeface="Helvetic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150413_PEQ_PPT_Vorlage</Template>
  <TotalTime>0</TotalTime>
  <Words>780</Words>
  <Application>Microsoft Office PowerPoint</Application>
  <PresentationFormat>Bildschirmpräsentation (4:3)</PresentationFormat>
  <Paragraphs>75</Paragraphs>
  <Slides>4</Slides>
  <Notes>4</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150413_PEQ_PPT_Vorlage</vt:lpstr>
      <vt:lpstr>Modul 6 – soziale Betreuung Schwerpunkt Demenz</vt:lpstr>
      <vt:lpstr>So erleben Menschen ihre Demenz</vt:lpstr>
      <vt:lpstr> Das Drei-Welten-Modell</vt:lpstr>
      <vt:lpstr>Integrative Validation</vt:lpstr>
    </vt:vector>
  </TitlesOfParts>
  <Company>Deutscher Verein e.V.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Schlicht, Julia Dr.</dc:creator>
  <cp:lastModifiedBy>Schlicht, Julia Dr.</cp:lastModifiedBy>
  <cp:revision>15</cp:revision>
  <cp:lastPrinted>2016-03-23T14:38:42Z</cp:lastPrinted>
  <dcterms:created xsi:type="dcterms:W3CDTF">2015-04-14T13:49:16Z</dcterms:created>
  <dcterms:modified xsi:type="dcterms:W3CDTF">2016-03-23T15:10:56Z</dcterms:modified>
</cp:coreProperties>
</file>