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60" r:id="rId3"/>
    <p:sldId id="261" r:id="rId4"/>
    <p:sldId id="257" r:id="rId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9016" autoAdjust="0"/>
  </p:normalViewPr>
  <p:slideViewPr>
    <p:cSldViewPr>
      <p:cViewPr>
        <p:scale>
          <a:sx n="66" d="100"/>
          <a:sy n="66" d="100"/>
        </p:scale>
        <p:origin x="-879" y="-60"/>
      </p:cViewPr>
      <p:guideLst>
        <p:guide orient="horz" pos="2160"/>
        <p:guide pos="2880"/>
      </p:guideLst>
    </p:cSldViewPr>
  </p:slideViewPr>
  <p:notesTextViewPr>
    <p:cViewPr>
      <p:scale>
        <a:sx n="1" d="1"/>
        <a:sy n="1" d="1"/>
      </p:scale>
      <p:origin x="0" y="0"/>
    </p:cViewPr>
  </p:notesTextViewPr>
  <p:notesViewPr>
    <p:cSldViewPr showGuides="1">
      <p:cViewPr varScale="1">
        <p:scale>
          <a:sx n="68" d="100"/>
          <a:sy n="68" d="100"/>
        </p:scale>
        <p:origin x="-1927" y="-9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583A09-819E-410A-A7D5-76E7BEE01779}" type="datetimeFigureOut">
              <a:rPr lang="de-DE" smtClean="0"/>
              <a:t>23.03.2016</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1F536F-7EBA-400C-8D26-B70532C42C57}" type="slidenum">
              <a:rPr lang="de-DE" smtClean="0"/>
              <a:t>‹Nr.›</a:t>
            </a:fld>
            <a:endParaRPr lang="de-DE"/>
          </a:p>
        </p:txBody>
      </p:sp>
    </p:spTree>
    <p:extLst>
      <p:ext uri="{BB962C8B-B14F-4D97-AF65-F5344CB8AC3E}">
        <p14:creationId xmlns:p14="http://schemas.microsoft.com/office/powerpoint/2010/main" val="2128725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1" kern="1200" dirty="0" smtClean="0">
                <a:solidFill>
                  <a:schemeClr val="tx1"/>
                </a:solidFill>
                <a:effectLst/>
                <a:latin typeface="+mn-lt"/>
                <a:ea typeface="+mn-ea"/>
                <a:cs typeface="+mn-cs"/>
              </a:rPr>
              <a:t>Zum Begriff der „Pflegebedürftigkeit“</a:t>
            </a:r>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Der Begriff der Pflegebedürftigkeit wird derzeit neu gefasst (Stand: Dezember 2015). Der in der Vergangenheit definierte Hilfebedarf bezog sich vor allem auf körperliche Einschränkungen, so dass bspw. die Bedürfnisse nach Unterstützung und Betreuung von Menschen mit Demenz nicht ausreichend Berücksichtigung fanden. Da diese Definition nicht mehr zeitgemäß ist, soll deshalb ab 2017 ein neuer, erweiterter Pflegebedürftigkeitsbegriff gelten. </a:t>
            </a:r>
          </a:p>
          <a:p>
            <a:r>
              <a:rPr lang="de-DE" sz="1200" kern="1200" dirty="0" smtClean="0">
                <a:solidFill>
                  <a:schemeClr val="tx1"/>
                </a:solidFill>
                <a:effectLst/>
                <a:latin typeface="+mn-lt"/>
                <a:ea typeface="+mn-ea"/>
                <a:cs typeface="+mn-cs"/>
              </a:rPr>
              <a:t>Nach bislang geltendem Recht (Stand: Dezember 2015) liegt Pflegebedürftigkeit vor, wenn ein Mensch aufgrund von Krankheit oder Behinderung seinen Alltag dauerhaft nicht alleine bewältigen kann und auf Hilfe bzw. Pflege durch andere angewiesen ist.</a:t>
            </a:r>
          </a:p>
          <a:p>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Dazu </a:t>
            </a:r>
            <a:r>
              <a:rPr lang="de-DE" sz="1200" kern="1200" dirty="0" smtClean="0">
                <a:solidFill>
                  <a:schemeClr val="tx1"/>
                </a:solidFill>
                <a:effectLst/>
                <a:latin typeface="+mn-lt"/>
                <a:ea typeface="+mn-ea"/>
                <a:cs typeface="+mn-cs"/>
              </a:rPr>
              <a:t>gehören:	</a:t>
            </a:r>
          </a:p>
          <a:p>
            <a:pPr lvl="0"/>
            <a:r>
              <a:rPr lang="de-DE" sz="1200" kern="1200" dirty="0" smtClean="0">
                <a:solidFill>
                  <a:schemeClr val="tx1"/>
                </a:solidFill>
                <a:effectLst/>
                <a:latin typeface="+mn-lt"/>
                <a:ea typeface="+mn-ea"/>
                <a:cs typeface="+mn-cs"/>
              </a:rPr>
              <a:t>Körperpflege: Waschen, Duschen, Baden, Zahnpflege, Kämmen, Rasieren, Darm- oder Blasenentleerung</a:t>
            </a:r>
          </a:p>
          <a:p>
            <a:pPr lvl="0"/>
            <a:r>
              <a:rPr lang="de-DE" sz="1200" kern="1200" dirty="0" smtClean="0">
                <a:solidFill>
                  <a:schemeClr val="tx1"/>
                </a:solidFill>
                <a:effectLst/>
                <a:latin typeface="+mn-lt"/>
                <a:ea typeface="+mn-ea"/>
                <a:cs typeface="+mn-cs"/>
              </a:rPr>
              <a:t>Ernährung: mundgerechtes Zubereiten oder Aufnahme der Nahrung</a:t>
            </a:r>
          </a:p>
          <a:p>
            <a:pPr lvl="0"/>
            <a:r>
              <a:rPr lang="de-DE" sz="1200" kern="1200" dirty="0" smtClean="0">
                <a:solidFill>
                  <a:schemeClr val="tx1"/>
                </a:solidFill>
                <a:effectLst/>
                <a:latin typeface="+mn-lt"/>
                <a:ea typeface="+mn-ea"/>
                <a:cs typeface="+mn-cs"/>
              </a:rPr>
              <a:t>Mobilität: selbständiges Aufstehen und Zu-Bett-Gehen, An- und Auskleiden, Gehen, Stehen, Treppensteigen oder Verlassen und Wiederaufsuchen der Wohnung</a:t>
            </a:r>
          </a:p>
          <a:p>
            <a:pPr lvl="0"/>
            <a:r>
              <a:rPr lang="de-DE" sz="1200" kern="1200" dirty="0" smtClean="0">
                <a:solidFill>
                  <a:schemeClr val="tx1"/>
                </a:solidFill>
                <a:effectLst/>
                <a:latin typeface="+mn-lt"/>
                <a:ea typeface="+mn-ea"/>
                <a:cs typeface="+mn-cs"/>
              </a:rPr>
              <a:t>Hauswirtschaftliche Versorgung: Einkaufen, Kochen, Reinigen der Wohnung, Spülen, Wechseln und Waschen der Wäsche und Kleidung oder das Beheizen.</a:t>
            </a:r>
          </a:p>
          <a:p>
            <a:pPr lvl="0"/>
            <a:r>
              <a:rPr lang="de-DE" sz="1200" kern="1200" dirty="0" smtClean="0">
                <a:solidFill>
                  <a:schemeClr val="tx1"/>
                </a:solidFill>
                <a:effectLst/>
                <a:latin typeface="+mn-lt"/>
                <a:ea typeface="+mn-ea"/>
                <a:cs typeface="+mn-cs"/>
              </a:rPr>
              <a:t>Unterstützungsbedarf für andere Tätigkeiten wird im Rahmen der Pflegebedürftigkeit nicht berücksichtigt.</a:t>
            </a:r>
          </a:p>
          <a:p>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Als </a:t>
            </a:r>
            <a:r>
              <a:rPr lang="de-DE" sz="1200" kern="1200" dirty="0" smtClean="0">
                <a:solidFill>
                  <a:schemeClr val="tx1"/>
                </a:solidFill>
                <a:effectLst/>
                <a:latin typeface="+mn-lt"/>
                <a:ea typeface="+mn-ea"/>
                <a:cs typeface="+mn-cs"/>
              </a:rPr>
              <a:t>vor ca. 20 Jahren die Pflegeversicherung eingeführt wurde, hatte man vor allem die körperlichen Einschränkungen bei der Bewältigung von Alltagsanforderungen im Blick. Kann sich ein gebrechlicher Mensch noch selber waschen, kann er Mahlzeiten zubereiten und verzehren, ist er mobil genug, bspw. um einzukaufen, zum Arzt zu gehen und soziale Kontakte zu pflegen? Je nach Umfang der Einschränkungen wird der Hilfebedarf bisher nach zeitlichen Kriterien bemessen (bspw. erforderliche Zeit für eine Grundpflege) und sehr schematisch in drei Pflegestufen festgelegt. </a:t>
            </a:r>
          </a:p>
        </p:txBody>
      </p:sp>
      <p:sp>
        <p:nvSpPr>
          <p:cNvPr id="4" name="Foliennummernplatzhalter 3"/>
          <p:cNvSpPr>
            <a:spLocks noGrp="1"/>
          </p:cNvSpPr>
          <p:nvPr>
            <p:ph type="sldNum" sz="quarter" idx="10"/>
          </p:nvPr>
        </p:nvSpPr>
        <p:spPr/>
        <p:txBody>
          <a:bodyPr/>
          <a:lstStyle/>
          <a:p>
            <a:fld id="{061F536F-7EBA-400C-8D26-B70532C42C57}" type="slidenum">
              <a:rPr lang="de-DE" smtClean="0"/>
              <a:t>2</a:t>
            </a:fld>
            <a:endParaRPr lang="de-DE"/>
          </a:p>
        </p:txBody>
      </p:sp>
    </p:spTree>
    <p:extLst>
      <p:ext uri="{BB962C8B-B14F-4D97-AF65-F5344CB8AC3E}">
        <p14:creationId xmlns:p14="http://schemas.microsoft.com/office/powerpoint/2010/main" val="3315272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61F536F-7EBA-400C-8D26-B70532C42C57}" type="slidenum">
              <a:rPr lang="de-DE" smtClean="0"/>
              <a:t>3</a:t>
            </a:fld>
            <a:endParaRPr lang="de-DE"/>
          </a:p>
        </p:txBody>
      </p:sp>
    </p:spTree>
    <p:extLst>
      <p:ext uri="{BB962C8B-B14F-4D97-AF65-F5344CB8AC3E}">
        <p14:creationId xmlns:p14="http://schemas.microsoft.com/office/powerpoint/2010/main" val="3315272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1" kern="1200" dirty="0" smtClean="0">
                <a:solidFill>
                  <a:schemeClr val="tx1"/>
                </a:solidFill>
                <a:effectLst/>
                <a:latin typeface="+mn-lt"/>
                <a:ea typeface="+mn-ea"/>
                <a:cs typeface="+mn-cs"/>
              </a:rPr>
              <a:t>Veränderungen </a:t>
            </a:r>
            <a:r>
              <a:rPr lang="de-DE" sz="1200" b="1" kern="1200" dirty="0" smtClean="0">
                <a:solidFill>
                  <a:schemeClr val="tx1"/>
                </a:solidFill>
                <a:effectLst/>
                <a:latin typeface="+mn-lt"/>
                <a:ea typeface="+mn-ea"/>
                <a:cs typeface="+mn-cs"/>
              </a:rPr>
              <a:t>durch die Pflegestärkungsgesetze I und II </a:t>
            </a:r>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Seit dem 01.01.2015 ist das Pflegestärkungsgesetz (PSG), Teil I in Kraft. Es enthält bereits eine Reihe von Veränderungen und Verbesserungen für Pflegebedürftige und pflegende Angehörige.  </a:t>
            </a:r>
          </a:p>
          <a:p>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Geprüft </a:t>
            </a:r>
            <a:r>
              <a:rPr lang="de-DE" sz="1200" kern="1200" dirty="0" smtClean="0">
                <a:solidFill>
                  <a:schemeClr val="tx1"/>
                </a:solidFill>
                <a:effectLst/>
                <a:latin typeface="+mn-lt"/>
                <a:ea typeface="+mn-ea"/>
                <a:cs typeface="+mn-cs"/>
              </a:rPr>
              <a:t>werden u. a. die Bereiche: Selbstversorgung, Mobilität (bspw. Treppensteigen können, Verlassen und Wiederaufsuchen der Wohnung), geistige Fähigkeiten, die Gestaltung des Alltags und der sozialen Kontakte sowie die Haushaltsführung. In jedem Bereich werden je nach Schwere der Beeinträchtigung Punkte vergeben, deren Gesamtzahl dann für den neuen Pflegegrad maßgebend ist.</a:t>
            </a:r>
          </a:p>
          <a:p>
            <a:r>
              <a:rPr lang="de-DE" sz="1200" kern="1200" dirty="0" smtClean="0">
                <a:solidFill>
                  <a:schemeClr val="tx1"/>
                </a:solidFill>
                <a:effectLst/>
                <a:latin typeface="+mn-lt"/>
                <a:ea typeface="+mn-ea"/>
                <a:cs typeface="+mn-cs"/>
              </a:rPr>
              <a:t>Mit dem Pflegestärkungsgesetz (PSG), Teil II wird der neue Pflegebedürftigkeitsbegriff in die Praxis umgesetzt. Es tritt am 01.01.2016 in Kraft. Das im Zuge der Novellen neu entwickelte Begutachtungsverfahren und die Umstellung der Leistungen der Pflegeversicherung sollen zum 01.01.2017 umgesetzt werden.</a:t>
            </a:r>
          </a:p>
          <a:p>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Einige </a:t>
            </a:r>
            <a:r>
              <a:rPr lang="de-DE" sz="1200" kern="1200" dirty="0" smtClean="0">
                <a:solidFill>
                  <a:schemeClr val="tx1"/>
                </a:solidFill>
                <a:effectLst/>
                <a:latin typeface="+mn-lt"/>
                <a:ea typeface="+mn-ea"/>
                <a:cs typeface="+mn-cs"/>
              </a:rPr>
              <a:t>Verbesserungen der Pflegestärkungsgesetze: </a:t>
            </a:r>
          </a:p>
          <a:p>
            <a:pPr lvl="0"/>
            <a:r>
              <a:rPr lang="de-DE" sz="1200" kern="1200" dirty="0" smtClean="0">
                <a:solidFill>
                  <a:schemeClr val="tx1"/>
                </a:solidFill>
                <a:effectLst/>
                <a:latin typeface="+mn-lt"/>
                <a:ea typeface="+mn-ea"/>
                <a:cs typeface="+mn-cs"/>
              </a:rPr>
              <a:t>Die finanziellen Leistungen der Pflegeversicherung werden um 4 % bzw. 2,67 % erhöht. </a:t>
            </a:r>
          </a:p>
          <a:p>
            <a:pPr lvl="0"/>
            <a:r>
              <a:rPr lang="de-DE" sz="1200" kern="1200" dirty="0" smtClean="0">
                <a:solidFill>
                  <a:schemeClr val="tx1"/>
                </a:solidFill>
                <a:effectLst/>
                <a:latin typeface="+mn-lt"/>
                <a:ea typeface="+mn-ea"/>
                <a:cs typeface="+mn-cs"/>
              </a:rPr>
              <a:t>Kurzzeit-, Verhinderungs-, Tages- und Nachtpflege sollen ausgebaut und besser miteinander kombiniert werden können, um v. a. pflegende Angehörige zu entlasten.</a:t>
            </a:r>
          </a:p>
          <a:p>
            <a:pPr lvl="0"/>
            <a:r>
              <a:rPr lang="de-DE" sz="1200" kern="1200" dirty="0" smtClean="0">
                <a:solidFill>
                  <a:schemeClr val="tx1"/>
                </a:solidFill>
                <a:effectLst/>
                <a:latin typeface="+mn-lt"/>
                <a:ea typeface="+mn-ea"/>
                <a:cs typeface="+mn-cs"/>
              </a:rPr>
              <a:t>Menschen in der bisherigen Pflegestufe 0 (v. a. Menschen mit Demenz) haben nun auch einen Anspruch auf Tages-, Nacht- und Kurzzeitpflege. </a:t>
            </a:r>
            <a:endParaRPr lang="de-DE" sz="1200" kern="1200" dirty="0" smtClean="0">
              <a:solidFill>
                <a:schemeClr val="tx1"/>
              </a:solidFill>
              <a:effectLst/>
              <a:latin typeface="+mn-lt"/>
              <a:ea typeface="+mn-ea"/>
              <a:cs typeface="+mn-cs"/>
            </a:endParaRPr>
          </a:p>
          <a:p>
            <a:pPr lvl="0"/>
            <a:endParaRPr lang="de-DE" sz="1200" kern="1200" dirty="0" smtClean="0">
              <a:solidFill>
                <a:schemeClr val="tx1"/>
              </a:solidFill>
              <a:effectLst/>
              <a:latin typeface="+mn-lt"/>
              <a:ea typeface="+mn-ea"/>
              <a:cs typeface="+mn-cs"/>
            </a:endParaRPr>
          </a:p>
          <a:p>
            <a:pPr lvl="0"/>
            <a:r>
              <a:rPr lang="de-DE" sz="1200" kern="1200" dirty="0" smtClean="0">
                <a:solidFill>
                  <a:schemeClr val="tx1"/>
                </a:solidFill>
                <a:effectLst/>
                <a:latin typeface="+mn-lt"/>
                <a:ea typeface="+mn-ea"/>
                <a:cs typeface="+mn-cs"/>
              </a:rPr>
              <a:t>Weitere Informationen</a:t>
            </a:r>
            <a:r>
              <a:rPr lang="de-DE" sz="1200" kern="1200" baseline="0" dirty="0" smtClean="0">
                <a:solidFill>
                  <a:schemeClr val="tx1"/>
                </a:solidFill>
                <a:effectLst/>
                <a:latin typeface="+mn-lt"/>
                <a:ea typeface="+mn-ea"/>
                <a:cs typeface="+mn-cs"/>
              </a:rPr>
              <a:t> unter: http://www.pflegestaerkungsgesetz.de/ </a:t>
            </a:r>
            <a:endParaRPr lang="de-DE" sz="1200" kern="1200" dirty="0" smtClean="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061F536F-7EBA-400C-8D26-B70532C42C57}" type="slidenum">
              <a:rPr lang="de-DE" smtClean="0"/>
              <a:t>4</a:t>
            </a:fld>
            <a:endParaRPr lang="de-DE"/>
          </a:p>
        </p:txBody>
      </p:sp>
    </p:spTree>
    <p:extLst>
      <p:ext uri="{BB962C8B-B14F-4D97-AF65-F5344CB8AC3E}">
        <p14:creationId xmlns:p14="http://schemas.microsoft.com/office/powerpoint/2010/main" val="3315272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9" name="Rechteck 8"/>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userDrawn="1"/>
        </p:nvSpPr>
        <p:spPr>
          <a:xfrm>
            <a:off x="360000" y="1647144"/>
            <a:ext cx="8424000" cy="3078000"/>
          </a:xfrm>
          <a:prstGeom prst="rect">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8" name="Gerade Verbindung 17"/>
          <p:cNvCxnSpPr/>
          <p:nvPr userDrawn="1"/>
        </p:nvCxnSpPr>
        <p:spPr>
          <a:xfrm>
            <a:off x="360000" y="6336000"/>
            <a:ext cx="842493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ctrTitle" hasCustomPrompt="1"/>
          </p:nvPr>
        </p:nvSpPr>
        <p:spPr>
          <a:xfrm>
            <a:off x="863600" y="1772816"/>
            <a:ext cx="7434663" cy="1181993"/>
          </a:xfrm>
        </p:spPr>
        <p:txBody>
          <a:bodyPr/>
          <a:lstStyle>
            <a:lvl1pPr>
              <a:lnSpc>
                <a:spcPts val="4000"/>
              </a:lnSpc>
              <a:defRPr sz="3800">
                <a:solidFill>
                  <a:schemeClr val="bg1"/>
                </a:solidFill>
              </a:defRPr>
            </a:lvl1pPr>
          </a:lstStyle>
          <a:p>
            <a:r>
              <a:rPr lang="de-DE" dirty="0" smtClean="0"/>
              <a:t>Projektpräsentation</a:t>
            </a:r>
            <a:endParaRPr lang="de-DE" dirty="0"/>
          </a:p>
        </p:txBody>
      </p:sp>
      <p:sp>
        <p:nvSpPr>
          <p:cNvPr id="3" name="Untertitel 2"/>
          <p:cNvSpPr>
            <a:spLocks noGrp="1"/>
          </p:cNvSpPr>
          <p:nvPr>
            <p:ph type="subTitle" idx="1" hasCustomPrompt="1"/>
          </p:nvPr>
        </p:nvSpPr>
        <p:spPr>
          <a:xfrm>
            <a:off x="863600" y="3330160"/>
            <a:ext cx="7434167" cy="288000"/>
          </a:xfrm>
        </p:spPr>
        <p:txBody>
          <a:bodyPr/>
          <a:lstStyle>
            <a:lvl1pPr marL="0" indent="0" algn="l">
              <a:lnSpc>
                <a:spcPts val="2200"/>
              </a:lnSpc>
              <a:spcAft>
                <a:spcPts val="0"/>
              </a:spcAft>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Veranstalter</a:t>
            </a:r>
            <a:endParaRPr lang="de-DE" dirty="0"/>
          </a:p>
        </p:txBody>
      </p:sp>
      <p:sp>
        <p:nvSpPr>
          <p:cNvPr id="13" name="Textplatzhalter 12"/>
          <p:cNvSpPr>
            <a:spLocks noGrp="1"/>
          </p:cNvSpPr>
          <p:nvPr>
            <p:ph type="body" sz="quarter" idx="10" hasCustomPrompt="1"/>
          </p:nvPr>
        </p:nvSpPr>
        <p:spPr>
          <a:xfrm>
            <a:off x="863600" y="3618000"/>
            <a:ext cx="7434263" cy="288925"/>
          </a:xfrm>
        </p:spPr>
        <p:txBody>
          <a:bodyPr/>
          <a:lstStyle>
            <a:lvl1pPr>
              <a:lnSpc>
                <a:spcPts val="2200"/>
              </a:lnSpc>
              <a:spcAft>
                <a:spcPts val="0"/>
              </a:spcAft>
              <a:defRPr sz="1400">
                <a:solidFill>
                  <a:schemeClr val="bg1"/>
                </a:solidFill>
              </a:defRPr>
            </a:lvl1pPr>
          </a:lstStyle>
          <a:p>
            <a:pPr lvl="0"/>
            <a:r>
              <a:rPr lang="de-DE" dirty="0" smtClean="0"/>
              <a:t>Ort, Datum</a:t>
            </a:r>
            <a:endParaRPr lang="de-DE" dirty="0"/>
          </a:p>
        </p:txBody>
      </p:sp>
      <p:sp>
        <p:nvSpPr>
          <p:cNvPr id="15" name="Textplatzhalter 14"/>
          <p:cNvSpPr>
            <a:spLocks noGrp="1"/>
          </p:cNvSpPr>
          <p:nvPr>
            <p:ph type="body" sz="quarter" idx="11" hasCustomPrompt="1"/>
          </p:nvPr>
        </p:nvSpPr>
        <p:spPr>
          <a:xfrm>
            <a:off x="863600" y="3906000"/>
            <a:ext cx="7434263" cy="288000"/>
          </a:xfrm>
        </p:spPr>
        <p:txBody>
          <a:bodyPr/>
          <a:lstStyle>
            <a:lvl1pPr>
              <a:lnSpc>
                <a:spcPts val="2200"/>
              </a:lnSpc>
              <a:spcAft>
                <a:spcPts val="0"/>
              </a:spcAft>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de-DE" dirty="0" smtClean="0"/>
              <a:t>Referent</a:t>
            </a:r>
            <a:endParaRPr lang="de-DE" dirty="0"/>
          </a:p>
        </p:txBody>
      </p:sp>
    </p:spTree>
    <p:extLst>
      <p:ext uri="{BB962C8B-B14F-4D97-AF65-F5344CB8AC3E}">
        <p14:creationId xmlns:p14="http://schemas.microsoft.com/office/powerpoint/2010/main" val="28563093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alt 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7" name="Datumsplatzhalter 6"/>
          <p:cNvSpPr>
            <a:spLocks noGrp="1"/>
          </p:cNvSpPr>
          <p:nvPr>
            <p:ph type="dt" sz="half" idx="10"/>
          </p:nvPr>
        </p:nvSpPr>
        <p:spPr/>
        <p:txBody>
          <a:bodyPr/>
          <a:lstStyle/>
          <a:p>
            <a:r>
              <a:rPr lang="de-DE" smtClean="0"/>
              <a:t>07.06.2015</a:t>
            </a:r>
            <a:endParaRPr lang="de-DE"/>
          </a:p>
        </p:txBody>
      </p:sp>
      <p:sp>
        <p:nvSpPr>
          <p:cNvPr id="8" name="Fußzeilenplatzhalter 7"/>
          <p:cNvSpPr>
            <a:spLocks noGrp="1"/>
          </p:cNvSpPr>
          <p:nvPr>
            <p:ph type="ftr" sz="quarter" idx="11"/>
          </p:nvPr>
        </p:nvSpPr>
        <p:spPr/>
        <p:txBody>
          <a:bodyPr/>
          <a:lstStyle/>
          <a:p>
            <a:pPr>
              <a:lnSpc>
                <a:spcPts val="1200"/>
              </a:lnSpc>
            </a:pPr>
            <a:r>
              <a:rPr lang="de-DE" smtClean="0"/>
              <a:t>Präsentationstitel</a:t>
            </a:r>
            <a:endParaRPr lang="de-DE" dirty="0"/>
          </a:p>
        </p:txBody>
      </p:sp>
      <p:sp>
        <p:nvSpPr>
          <p:cNvPr id="9" name="Foliennummernplatzhalter 8"/>
          <p:cNvSpPr>
            <a:spLocks noGrp="1"/>
          </p:cNvSpPr>
          <p:nvPr>
            <p:ph type="sldNum" sz="quarter" idx="12"/>
          </p:nvPr>
        </p:nvSpPr>
        <p:spPr/>
        <p:txBody>
          <a:bodyPr/>
          <a:lstStyle/>
          <a:p>
            <a:r>
              <a:rPr lang="de-DE" smtClean="0"/>
              <a:t>Seite </a:t>
            </a:r>
            <a:fld id="{B234B270-3BAF-429C-852E-E8FD4DA1E567}" type="slidenum">
              <a:rPr lang="de-DE" smtClean="0"/>
              <a:pPr/>
              <a:t>‹Nr.›</a:t>
            </a:fld>
            <a:endParaRPr lang="de-DE" dirty="0"/>
          </a:p>
        </p:txBody>
      </p:sp>
      <p:sp>
        <p:nvSpPr>
          <p:cNvPr id="5" name="Inhaltsplatzhalter 4"/>
          <p:cNvSpPr>
            <a:spLocks noGrp="1"/>
          </p:cNvSpPr>
          <p:nvPr>
            <p:ph sz="quarter" idx="13"/>
          </p:nvPr>
        </p:nvSpPr>
        <p:spPr>
          <a:xfrm>
            <a:off x="360000" y="1512000"/>
            <a:ext cx="8424000" cy="46404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32204184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alt B">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7" name="Datumsplatzhalter 6"/>
          <p:cNvSpPr>
            <a:spLocks noGrp="1"/>
          </p:cNvSpPr>
          <p:nvPr>
            <p:ph type="dt" sz="half" idx="10"/>
          </p:nvPr>
        </p:nvSpPr>
        <p:spPr/>
        <p:txBody>
          <a:bodyPr/>
          <a:lstStyle/>
          <a:p>
            <a:r>
              <a:rPr lang="de-DE" smtClean="0"/>
              <a:t>07.06.2015</a:t>
            </a:r>
            <a:endParaRPr lang="de-DE"/>
          </a:p>
        </p:txBody>
      </p:sp>
      <p:sp>
        <p:nvSpPr>
          <p:cNvPr id="8" name="Fußzeilenplatzhalter 7"/>
          <p:cNvSpPr>
            <a:spLocks noGrp="1"/>
          </p:cNvSpPr>
          <p:nvPr>
            <p:ph type="ftr" sz="quarter" idx="11"/>
          </p:nvPr>
        </p:nvSpPr>
        <p:spPr/>
        <p:txBody>
          <a:bodyPr/>
          <a:lstStyle/>
          <a:p>
            <a:pPr>
              <a:lnSpc>
                <a:spcPts val="1200"/>
              </a:lnSpc>
            </a:pPr>
            <a:r>
              <a:rPr lang="de-DE" smtClean="0"/>
              <a:t>Präsentationstitel</a:t>
            </a:r>
            <a:endParaRPr lang="de-DE" dirty="0"/>
          </a:p>
        </p:txBody>
      </p:sp>
      <p:sp>
        <p:nvSpPr>
          <p:cNvPr id="9" name="Foliennummernplatzhalter 8"/>
          <p:cNvSpPr>
            <a:spLocks noGrp="1"/>
          </p:cNvSpPr>
          <p:nvPr>
            <p:ph type="sldNum" sz="quarter" idx="12"/>
          </p:nvPr>
        </p:nvSpPr>
        <p:spPr/>
        <p:txBody>
          <a:bodyPr/>
          <a:lstStyle/>
          <a:p>
            <a:r>
              <a:rPr lang="de-DE" smtClean="0"/>
              <a:t>Seite </a:t>
            </a:r>
            <a:fld id="{B234B270-3BAF-429C-852E-E8FD4DA1E567}" type="slidenum">
              <a:rPr lang="de-DE" smtClean="0"/>
              <a:pPr/>
              <a:t>‹Nr.›</a:t>
            </a:fld>
            <a:endParaRPr lang="de-DE" dirty="0"/>
          </a:p>
        </p:txBody>
      </p:sp>
      <p:sp>
        <p:nvSpPr>
          <p:cNvPr id="5" name="Inhaltsplatzhalter 4"/>
          <p:cNvSpPr>
            <a:spLocks noGrp="1"/>
          </p:cNvSpPr>
          <p:nvPr>
            <p:ph sz="quarter" idx="13"/>
          </p:nvPr>
        </p:nvSpPr>
        <p:spPr>
          <a:xfrm>
            <a:off x="360000" y="1512000"/>
            <a:ext cx="6804000" cy="47268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227930314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halt C">
    <p:spTree>
      <p:nvGrpSpPr>
        <p:cNvPr id="1" name=""/>
        <p:cNvGrpSpPr/>
        <p:nvPr/>
      </p:nvGrpSpPr>
      <p:grpSpPr>
        <a:xfrm>
          <a:off x="0" y="0"/>
          <a:ext cx="0" cy="0"/>
          <a:chOff x="0" y="0"/>
          <a:chExt cx="0" cy="0"/>
        </a:xfrm>
      </p:grpSpPr>
      <p:sp>
        <p:nvSpPr>
          <p:cNvPr id="2" name="Titel 1"/>
          <p:cNvSpPr>
            <a:spLocks noGrp="1"/>
          </p:cNvSpPr>
          <p:nvPr>
            <p:ph type="title"/>
          </p:nvPr>
        </p:nvSpPr>
        <p:spPr>
          <a:xfrm>
            <a:off x="360000" y="188640"/>
            <a:ext cx="6804288" cy="792088"/>
          </a:xfrm>
        </p:spPr>
        <p:txBody>
          <a:bodyPr/>
          <a:lstStyle/>
          <a:p>
            <a:r>
              <a:rPr lang="de-DE" smtClean="0"/>
              <a:t>Titelmasterformat durch Klicken bearbeiten</a:t>
            </a:r>
            <a:endParaRPr lang="de-DE"/>
          </a:p>
        </p:txBody>
      </p:sp>
      <p:sp>
        <p:nvSpPr>
          <p:cNvPr id="5" name="Datumsplatzhalter 4"/>
          <p:cNvSpPr>
            <a:spLocks noGrp="1"/>
          </p:cNvSpPr>
          <p:nvPr>
            <p:ph type="dt" sz="half" idx="10"/>
          </p:nvPr>
        </p:nvSpPr>
        <p:spPr/>
        <p:txBody>
          <a:bodyPr/>
          <a:lstStyle/>
          <a:p>
            <a:r>
              <a:rPr lang="de-DE" smtClean="0"/>
              <a:t>07.06.2015</a:t>
            </a:r>
            <a:endParaRPr lang="de-DE"/>
          </a:p>
        </p:txBody>
      </p:sp>
      <p:sp>
        <p:nvSpPr>
          <p:cNvPr id="6" name="Fußzeilenplatzhalter 5"/>
          <p:cNvSpPr>
            <a:spLocks noGrp="1"/>
          </p:cNvSpPr>
          <p:nvPr>
            <p:ph type="ftr" sz="quarter" idx="11"/>
          </p:nvPr>
        </p:nvSpPr>
        <p:spPr/>
        <p:txBody>
          <a:bodyPr/>
          <a:lstStyle/>
          <a:p>
            <a:r>
              <a:rPr lang="de-DE" smtClean="0"/>
              <a:t>Präsentationstitel</a:t>
            </a:r>
            <a:endParaRPr lang="de-DE"/>
          </a:p>
        </p:txBody>
      </p:sp>
      <p:sp>
        <p:nvSpPr>
          <p:cNvPr id="7" name="Foliennummernplatzhalter 6"/>
          <p:cNvSpPr>
            <a:spLocks noGrp="1"/>
          </p:cNvSpPr>
          <p:nvPr>
            <p:ph type="sldNum" sz="quarter" idx="12"/>
          </p:nvPr>
        </p:nvSpPr>
        <p:spPr/>
        <p:txBody>
          <a:bodyPr/>
          <a:lstStyle/>
          <a:p>
            <a:r>
              <a:rPr lang="de-DE" dirty="0" smtClean="0"/>
              <a:t>Seite </a:t>
            </a:r>
            <a:fld id="{B234B270-3BAF-429C-852E-E8FD4DA1E567}" type="slidenum">
              <a:rPr lang="de-DE" smtClean="0"/>
              <a:pPr/>
              <a:t>‹Nr.›</a:t>
            </a:fld>
            <a:endParaRPr lang="de-DE" dirty="0"/>
          </a:p>
        </p:txBody>
      </p:sp>
      <p:sp>
        <p:nvSpPr>
          <p:cNvPr id="11" name="Inhaltsplatzhalter 10"/>
          <p:cNvSpPr>
            <a:spLocks noGrp="1"/>
          </p:cNvSpPr>
          <p:nvPr>
            <p:ph sz="quarter" idx="13"/>
          </p:nvPr>
        </p:nvSpPr>
        <p:spPr>
          <a:xfrm>
            <a:off x="360000" y="1512000"/>
            <a:ext cx="4500032" cy="46800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3" name="Inhaltsplatzhalter 12"/>
          <p:cNvSpPr>
            <a:spLocks noGrp="1"/>
          </p:cNvSpPr>
          <p:nvPr>
            <p:ph sz="quarter" idx="14"/>
          </p:nvPr>
        </p:nvSpPr>
        <p:spPr>
          <a:xfrm>
            <a:off x="5148064" y="1512000"/>
            <a:ext cx="3600649" cy="46800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196766751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halt 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a:xfrm>
            <a:off x="360000" y="1512000"/>
            <a:ext cx="8424936" cy="115212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8" name="Inhaltsplatzhalter 7"/>
          <p:cNvSpPr>
            <a:spLocks noGrp="1"/>
          </p:cNvSpPr>
          <p:nvPr>
            <p:ph sz="quarter" idx="13"/>
          </p:nvPr>
        </p:nvSpPr>
        <p:spPr>
          <a:xfrm>
            <a:off x="360936" y="2852936"/>
            <a:ext cx="8424000" cy="324036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Datumsplatzhalter 6"/>
          <p:cNvSpPr>
            <a:spLocks noGrp="1"/>
          </p:cNvSpPr>
          <p:nvPr>
            <p:ph type="dt" sz="half" idx="14"/>
          </p:nvPr>
        </p:nvSpPr>
        <p:spPr/>
        <p:txBody>
          <a:bodyPr/>
          <a:lstStyle/>
          <a:p>
            <a:r>
              <a:rPr lang="de-DE" smtClean="0"/>
              <a:t>07.06.2015</a:t>
            </a:r>
            <a:endParaRPr lang="de-DE"/>
          </a:p>
        </p:txBody>
      </p:sp>
      <p:sp>
        <p:nvSpPr>
          <p:cNvPr id="9" name="Fußzeilenplatzhalter 8"/>
          <p:cNvSpPr>
            <a:spLocks noGrp="1"/>
          </p:cNvSpPr>
          <p:nvPr>
            <p:ph type="ftr" sz="quarter" idx="15"/>
          </p:nvPr>
        </p:nvSpPr>
        <p:spPr/>
        <p:txBody>
          <a:bodyPr/>
          <a:lstStyle/>
          <a:p>
            <a:pPr>
              <a:lnSpc>
                <a:spcPts val="1200"/>
              </a:lnSpc>
            </a:pPr>
            <a:r>
              <a:rPr lang="de-DE" smtClean="0"/>
              <a:t>Präsentationstitel</a:t>
            </a:r>
            <a:endParaRPr lang="de-DE" dirty="0"/>
          </a:p>
        </p:txBody>
      </p:sp>
      <p:sp>
        <p:nvSpPr>
          <p:cNvPr id="10" name="Foliennummernplatzhalter 9"/>
          <p:cNvSpPr>
            <a:spLocks noGrp="1"/>
          </p:cNvSpPr>
          <p:nvPr>
            <p:ph type="sldNum" sz="quarter" idx="16"/>
          </p:nvPr>
        </p:nvSpPr>
        <p:spPr/>
        <p:txBody>
          <a:bodyPr/>
          <a:lstStyle/>
          <a:p>
            <a:r>
              <a:rPr lang="de-DE" smtClean="0"/>
              <a:t>Seite </a:t>
            </a:r>
            <a:fld id="{B234B270-3BAF-429C-852E-E8FD4DA1E567}" type="slidenum">
              <a:rPr lang="de-DE" smtClean="0"/>
              <a:pPr/>
              <a:t>‹Nr.›</a:t>
            </a:fld>
            <a:endParaRPr lang="de-DE" dirty="0"/>
          </a:p>
        </p:txBody>
      </p:sp>
    </p:spTree>
    <p:extLst>
      <p:ext uri="{BB962C8B-B14F-4D97-AF65-F5344CB8AC3E}">
        <p14:creationId xmlns:p14="http://schemas.microsoft.com/office/powerpoint/2010/main" val="179054768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folie">
    <p:spTree>
      <p:nvGrpSpPr>
        <p:cNvPr id="1" name=""/>
        <p:cNvGrpSpPr/>
        <p:nvPr/>
      </p:nvGrpSpPr>
      <p:grpSpPr>
        <a:xfrm>
          <a:off x="0" y="0"/>
          <a:ext cx="0" cy="0"/>
          <a:chOff x="0" y="0"/>
          <a:chExt cx="0" cy="0"/>
        </a:xfrm>
      </p:grpSpPr>
      <p:sp>
        <p:nvSpPr>
          <p:cNvPr id="9" name="Rechteck 8"/>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userDrawn="1"/>
        </p:nvSpPr>
        <p:spPr>
          <a:xfrm>
            <a:off x="360000" y="3068960"/>
            <a:ext cx="8424000" cy="3267040"/>
          </a:xfrm>
          <a:prstGeom prst="rect">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8" name="Gerade Verbindung 17"/>
          <p:cNvCxnSpPr/>
          <p:nvPr userDrawn="1"/>
        </p:nvCxnSpPr>
        <p:spPr>
          <a:xfrm>
            <a:off x="360000" y="6336000"/>
            <a:ext cx="842493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4" name="Textfeld 3"/>
          <p:cNvSpPr txBox="1"/>
          <p:nvPr userDrawn="1"/>
        </p:nvSpPr>
        <p:spPr>
          <a:xfrm>
            <a:off x="827584" y="2276872"/>
            <a:ext cx="2160240" cy="646331"/>
          </a:xfrm>
          <a:prstGeom prst="rect">
            <a:avLst/>
          </a:prstGeom>
          <a:noFill/>
        </p:spPr>
        <p:txBody>
          <a:bodyPr wrap="square" rtlCol="0">
            <a:spAutoFit/>
          </a:bodyPr>
          <a:lstStyle/>
          <a:p>
            <a:r>
              <a:rPr lang="de-DE" sz="3600" dirty="0" smtClean="0"/>
              <a:t>Kontakt</a:t>
            </a:r>
            <a:endParaRPr lang="de-DE" sz="3600" dirty="0"/>
          </a:p>
        </p:txBody>
      </p:sp>
      <p:sp>
        <p:nvSpPr>
          <p:cNvPr id="6" name="Textfeld 5"/>
          <p:cNvSpPr txBox="1"/>
          <p:nvPr userDrawn="1"/>
        </p:nvSpPr>
        <p:spPr>
          <a:xfrm>
            <a:off x="827584" y="3312000"/>
            <a:ext cx="7416824" cy="2808312"/>
          </a:xfrm>
          <a:prstGeom prst="rect">
            <a:avLst/>
          </a:prstGeom>
          <a:noFill/>
        </p:spPr>
        <p:txBody>
          <a:bodyPr wrap="square" rtlCol="0">
            <a:noAutofit/>
          </a:bodyPr>
          <a:lstStyle/>
          <a:p>
            <a:pPr>
              <a:lnSpc>
                <a:spcPts val="2000"/>
              </a:lnSpc>
            </a:pPr>
            <a:endParaRPr lang="de-DE" sz="1200" dirty="0">
              <a:solidFill>
                <a:schemeClr val="bg1"/>
              </a:solidFill>
            </a:endParaRPr>
          </a:p>
        </p:txBody>
      </p:sp>
    </p:spTree>
    <p:extLst>
      <p:ext uri="{BB962C8B-B14F-4D97-AF65-F5344CB8AC3E}">
        <p14:creationId xmlns:p14="http://schemas.microsoft.com/office/powerpoint/2010/main" val="275584758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60000" y="188640"/>
            <a:ext cx="6804288" cy="792088"/>
          </a:xfrm>
          <a:prstGeom prst="rect">
            <a:avLst/>
          </a:prstGeom>
        </p:spPr>
        <p:txBody>
          <a:bodyPr vert="horz" lIns="0" tIns="0" rIns="0" bIns="0" rtlCol="0" anchor="b" anchorCtr="0">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360000" y="1512000"/>
            <a:ext cx="8424936" cy="4641379"/>
          </a:xfrm>
          <a:prstGeom prst="rect">
            <a:avLst/>
          </a:prstGeom>
        </p:spPr>
        <p:txBody>
          <a:bodyPr vert="horz" lIns="0" tIns="0" rIns="0" bIns="0" rtlCol="0">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a:p>
            <a:pPr lvl="5"/>
            <a:r>
              <a:rPr lang="de-DE" dirty="0" smtClean="0"/>
              <a:t>Sechste Ebene</a:t>
            </a:r>
            <a:endParaRPr lang="de-DE" dirty="0"/>
          </a:p>
        </p:txBody>
      </p:sp>
      <p:sp>
        <p:nvSpPr>
          <p:cNvPr id="4" name="Datumsplatzhalter 3"/>
          <p:cNvSpPr>
            <a:spLocks noGrp="1"/>
          </p:cNvSpPr>
          <p:nvPr>
            <p:ph type="dt" sz="half" idx="2"/>
          </p:nvPr>
        </p:nvSpPr>
        <p:spPr>
          <a:xfrm>
            <a:off x="7416000" y="6376243"/>
            <a:ext cx="648072" cy="179730"/>
          </a:xfrm>
          <a:prstGeom prst="rect">
            <a:avLst/>
          </a:prstGeom>
        </p:spPr>
        <p:txBody>
          <a:bodyPr vert="horz" lIns="0" tIns="0" rIns="0" bIns="0" rtlCol="0" anchor="t" anchorCtr="0"/>
          <a:lstStyle>
            <a:lvl1pPr algn="ctr">
              <a:defRPr sz="1000" b="1">
                <a:solidFill>
                  <a:schemeClr val="accent4"/>
                </a:solidFill>
              </a:defRPr>
            </a:lvl1pPr>
          </a:lstStyle>
          <a:p>
            <a:r>
              <a:rPr lang="de-DE" dirty="0" smtClean="0"/>
              <a:t>Datum</a:t>
            </a:r>
            <a:endParaRPr lang="de-DE" dirty="0"/>
          </a:p>
        </p:txBody>
      </p:sp>
      <p:sp>
        <p:nvSpPr>
          <p:cNvPr id="5" name="Fußzeilenplatzhalter 4"/>
          <p:cNvSpPr>
            <a:spLocks noGrp="1"/>
          </p:cNvSpPr>
          <p:nvPr>
            <p:ph type="ftr" sz="quarter" idx="3"/>
          </p:nvPr>
        </p:nvSpPr>
        <p:spPr>
          <a:xfrm>
            <a:off x="4302000" y="6376243"/>
            <a:ext cx="2895600" cy="351210"/>
          </a:xfrm>
          <a:prstGeom prst="rect">
            <a:avLst/>
          </a:prstGeom>
        </p:spPr>
        <p:txBody>
          <a:bodyPr vert="horz" lIns="0" tIns="0" rIns="0" bIns="0" rtlCol="0" anchor="t" anchorCtr="0"/>
          <a:lstStyle>
            <a:lvl1pPr algn="r">
              <a:defRPr sz="1000" b="1">
                <a:solidFill>
                  <a:schemeClr val="accent4"/>
                </a:solidFill>
              </a:defRPr>
            </a:lvl1pPr>
          </a:lstStyle>
          <a:p>
            <a:pPr>
              <a:lnSpc>
                <a:spcPts val="1200"/>
              </a:lnSpc>
            </a:pPr>
            <a:r>
              <a:rPr lang="de-DE" dirty="0" smtClean="0"/>
              <a:t>Präsentationstitel</a:t>
            </a:r>
            <a:endParaRPr lang="de-DE" dirty="0"/>
          </a:p>
        </p:txBody>
      </p:sp>
      <p:sp>
        <p:nvSpPr>
          <p:cNvPr id="6" name="Foliennummernplatzhalter 5"/>
          <p:cNvSpPr>
            <a:spLocks noGrp="1"/>
          </p:cNvSpPr>
          <p:nvPr>
            <p:ph type="sldNum" sz="quarter" idx="4"/>
          </p:nvPr>
        </p:nvSpPr>
        <p:spPr>
          <a:xfrm>
            <a:off x="8136000" y="6376243"/>
            <a:ext cx="612464" cy="215443"/>
          </a:xfrm>
          <a:prstGeom prst="rect">
            <a:avLst/>
          </a:prstGeom>
        </p:spPr>
        <p:txBody>
          <a:bodyPr vert="horz" lIns="0" tIns="0" rIns="0" bIns="0" rtlCol="0" anchor="t" anchorCtr="0"/>
          <a:lstStyle>
            <a:lvl1pPr algn="r">
              <a:defRPr sz="1000" b="1">
                <a:solidFill>
                  <a:schemeClr val="accent4"/>
                </a:solidFill>
              </a:defRPr>
            </a:lvl1pPr>
          </a:lstStyle>
          <a:p>
            <a:r>
              <a:rPr lang="de-DE" dirty="0" smtClean="0"/>
              <a:t>Seite </a:t>
            </a:r>
            <a:fld id="{B234B270-3BAF-429C-852E-E8FD4DA1E567}" type="slidenum">
              <a:rPr lang="de-DE" smtClean="0"/>
              <a:pPr/>
              <a:t>‹Nr.›</a:t>
            </a:fld>
            <a:endParaRPr lang="de-DE" dirty="0"/>
          </a:p>
        </p:txBody>
      </p:sp>
      <p:cxnSp>
        <p:nvCxnSpPr>
          <p:cNvPr id="7" name="Gerade Verbindung 6"/>
          <p:cNvCxnSpPr/>
          <p:nvPr/>
        </p:nvCxnSpPr>
        <p:spPr>
          <a:xfrm>
            <a:off x="360000" y="1080000"/>
            <a:ext cx="8424936" cy="0"/>
          </a:xfrm>
          <a:prstGeom prst="line">
            <a:avLst/>
          </a:prstGeom>
          <a:ln w="12700">
            <a:solidFill>
              <a:srgbClr val="FF5050"/>
            </a:solidFill>
          </a:ln>
        </p:spPr>
        <p:style>
          <a:lnRef idx="1">
            <a:schemeClr val="accent1"/>
          </a:lnRef>
          <a:fillRef idx="0">
            <a:schemeClr val="accent1"/>
          </a:fillRef>
          <a:effectRef idx="0">
            <a:schemeClr val="accent1"/>
          </a:effectRef>
          <a:fontRef idx="minor">
            <a:schemeClr val="tx1"/>
          </a:fontRef>
        </p:style>
      </p:cxnSp>
      <p:cxnSp>
        <p:nvCxnSpPr>
          <p:cNvPr id="8" name="Gerade Verbindung 7"/>
          <p:cNvCxnSpPr/>
          <p:nvPr/>
        </p:nvCxnSpPr>
        <p:spPr>
          <a:xfrm>
            <a:off x="360000" y="6336000"/>
            <a:ext cx="8424936" cy="0"/>
          </a:xfrm>
          <a:prstGeom prst="line">
            <a:avLst/>
          </a:prstGeom>
          <a:ln w="12700">
            <a:solidFill>
              <a:srgbClr val="FF5050"/>
            </a:solidFill>
          </a:ln>
        </p:spPr>
        <p:style>
          <a:lnRef idx="1">
            <a:schemeClr val="accent1"/>
          </a:lnRef>
          <a:fillRef idx="0">
            <a:schemeClr val="accent1"/>
          </a:fillRef>
          <a:effectRef idx="0">
            <a:schemeClr val="accent1"/>
          </a:effectRef>
          <a:fontRef idx="minor">
            <a:schemeClr val="tx1"/>
          </a:fontRef>
        </p:style>
      </p:cxnSp>
      <p:sp>
        <p:nvSpPr>
          <p:cNvPr id="11" name="Textfeld 10"/>
          <p:cNvSpPr txBox="1"/>
          <p:nvPr/>
        </p:nvSpPr>
        <p:spPr>
          <a:xfrm>
            <a:off x="360000" y="6381909"/>
            <a:ext cx="3851960" cy="215443"/>
          </a:xfrm>
          <a:prstGeom prst="rect">
            <a:avLst/>
          </a:prstGeom>
          <a:noFill/>
        </p:spPr>
        <p:txBody>
          <a:bodyPr wrap="square" lIns="0" tIns="0" rIns="0" bIns="0" rtlCol="0">
            <a:noAutofit/>
          </a:bodyPr>
          <a:lstStyle/>
          <a:p>
            <a:r>
              <a:rPr lang="de-DE" sz="1000" b="1" i="0" u="none" strike="noStrike" kern="1200" baseline="0" dirty="0" smtClean="0">
                <a:solidFill>
                  <a:schemeClr val="accent4"/>
                </a:solidFill>
                <a:latin typeface="+mn-lt"/>
                <a:ea typeface="+mn-ea"/>
                <a:cs typeface="+mn-cs"/>
              </a:rPr>
              <a:t>Modul 4 – Recht und Regeln</a:t>
            </a:r>
            <a:endParaRPr lang="de-DE" sz="1000" b="1" dirty="0">
              <a:solidFill>
                <a:schemeClr val="accent4"/>
              </a:solidFill>
            </a:endParaRPr>
          </a:p>
        </p:txBody>
      </p:sp>
      <p:sp>
        <p:nvSpPr>
          <p:cNvPr id="13" name="Textfeld 12"/>
          <p:cNvSpPr txBox="1"/>
          <p:nvPr/>
        </p:nvSpPr>
        <p:spPr>
          <a:xfrm>
            <a:off x="8136000" y="6376243"/>
            <a:ext cx="143548" cy="215443"/>
          </a:xfrm>
          <a:prstGeom prst="rect">
            <a:avLst/>
          </a:prstGeom>
          <a:noFill/>
        </p:spPr>
        <p:txBody>
          <a:bodyPr wrap="square" lIns="0" tIns="0" rIns="0" bIns="0" rtlCol="0">
            <a:noAutofit/>
          </a:bodyPr>
          <a:lstStyle/>
          <a:p>
            <a:r>
              <a:rPr lang="de-DE" sz="1000" b="1" i="0" u="none" strike="noStrike" kern="1200" baseline="0" dirty="0" smtClean="0">
                <a:solidFill>
                  <a:schemeClr val="accent4"/>
                </a:solidFill>
                <a:latin typeface="+mn-lt"/>
                <a:ea typeface="+mn-ea"/>
                <a:cs typeface="+mn-cs"/>
              </a:rPr>
              <a:t>//</a:t>
            </a:r>
            <a:endParaRPr lang="de-DE" sz="1000" b="1" dirty="0">
              <a:solidFill>
                <a:schemeClr val="accent4"/>
              </a:solidFill>
            </a:endParaRPr>
          </a:p>
        </p:txBody>
      </p:sp>
      <p:sp>
        <p:nvSpPr>
          <p:cNvPr id="15" name="Textfeld 14"/>
          <p:cNvSpPr txBox="1"/>
          <p:nvPr/>
        </p:nvSpPr>
        <p:spPr>
          <a:xfrm>
            <a:off x="7272000" y="6376243"/>
            <a:ext cx="143548" cy="215443"/>
          </a:xfrm>
          <a:prstGeom prst="rect">
            <a:avLst/>
          </a:prstGeom>
          <a:noFill/>
        </p:spPr>
        <p:txBody>
          <a:bodyPr wrap="square" lIns="0" tIns="0" rIns="0" bIns="0" rtlCol="0">
            <a:noAutofit/>
          </a:bodyPr>
          <a:lstStyle/>
          <a:p>
            <a:r>
              <a:rPr lang="de-DE" sz="1000" b="1" i="0" u="none" strike="noStrike" kern="1200" baseline="0" dirty="0" smtClean="0">
                <a:solidFill>
                  <a:schemeClr val="accent4"/>
                </a:solidFill>
                <a:latin typeface="+mn-lt"/>
                <a:ea typeface="+mn-ea"/>
                <a:cs typeface="+mn-cs"/>
              </a:rPr>
              <a:t>//</a:t>
            </a:r>
            <a:endParaRPr lang="de-DE" sz="1000" b="1" dirty="0">
              <a:solidFill>
                <a:schemeClr val="accent4"/>
              </a:solidFill>
            </a:endParaRPr>
          </a:p>
        </p:txBody>
      </p:sp>
    </p:spTree>
    <p:extLst>
      <p:ext uri="{BB962C8B-B14F-4D97-AF65-F5344CB8AC3E}">
        <p14:creationId xmlns:p14="http://schemas.microsoft.com/office/powerpoint/2010/main" val="3232545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61" r:id="rId5"/>
    <p:sldLayoutId id="2147483662" r:id="rId6"/>
  </p:sldLayoutIdLst>
  <p:timing>
    <p:tnLst>
      <p:par>
        <p:cTn id="1" dur="indefinite" restart="never" nodeType="tmRoot"/>
      </p:par>
    </p:tnLst>
  </p:timing>
  <p:hf hdr="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ts val="2800"/>
        </a:lnSpc>
        <a:spcBef>
          <a:spcPts val="0"/>
        </a:spcBef>
        <a:spcAft>
          <a:spcPts val="800"/>
        </a:spcAft>
        <a:buFont typeface="Arial" panose="020B0604020202020204" pitchFamily="34" charset="0"/>
        <a:buNone/>
        <a:defRPr sz="2200" kern="1200">
          <a:solidFill>
            <a:schemeClr val="accent4"/>
          </a:solidFill>
          <a:latin typeface="+mn-lt"/>
          <a:ea typeface="+mn-ea"/>
          <a:cs typeface="+mn-cs"/>
        </a:defRPr>
      </a:lvl1pPr>
      <a:lvl2pPr marL="216000" indent="-216000" algn="l" defTabSz="914400" rtl="0" eaLnBrk="1" latinLnBrk="0" hangingPunct="1">
        <a:lnSpc>
          <a:spcPts val="2800"/>
        </a:lnSpc>
        <a:spcBef>
          <a:spcPts val="0"/>
        </a:spcBef>
        <a:spcAft>
          <a:spcPts val="800"/>
        </a:spcAft>
        <a:buSzPct val="80000"/>
        <a:buFont typeface="Arial" panose="020B0604020202020204" pitchFamily="34" charset="0"/>
        <a:buChar char="•"/>
        <a:defRPr sz="2200" kern="1200">
          <a:solidFill>
            <a:schemeClr val="accent4"/>
          </a:solidFill>
          <a:latin typeface="+mn-lt"/>
          <a:ea typeface="+mn-ea"/>
          <a:cs typeface="+mn-cs"/>
        </a:defRPr>
      </a:lvl2pPr>
      <a:lvl3pPr marL="0" indent="0" algn="l" defTabSz="914400" rtl="0" eaLnBrk="1" latinLnBrk="0" hangingPunct="1">
        <a:lnSpc>
          <a:spcPts val="2000"/>
        </a:lnSpc>
        <a:spcBef>
          <a:spcPts val="0"/>
        </a:spcBef>
        <a:spcAft>
          <a:spcPts val="0"/>
        </a:spcAft>
        <a:buFont typeface="Arial" panose="020B0604020202020204" pitchFamily="34" charset="0"/>
        <a:buNone/>
        <a:defRPr sz="1600" kern="1200">
          <a:solidFill>
            <a:schemeClr val="tx1"/>
          </a:solidFill>
          <a:latin typeface="+mn-lt"/>
          <a:ea typeface="+mn-ea"/>
          <a:cs typeface="+mn-cs"/>
        </a:defRPr>
      </a:lvl3pPr>
      <a:lvl4pPr marL="216000" indent="-216000" algn="l" defTabSz="914400" rtl="0" eaLnBrk="1" latinLnBrk="0" hangingPunct="1">
        <a:lnSpc>
          <a:spcPts val="2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0" indent="0" algn="l" defTabSz="914400" rtl="0" eaLnBrk="1" latinLnBrk="0" hangingPunct="1">
        <a:lnSpc>
          <a:spcPts val="1800"/>
        </a:lnSpc>
        <a:spcBef>
          <a:spcPts val="0"/>
        </a:spcBef>
        <a:spcAft>
          <a:spcPts val="0"/>
        </a:spcAft>
        <a:buFont typeface="Arial" panose="020B0604020202020204" pitchFamily="34" charset="0"/>
        <a:buNone/>
        <a:defRPr sz="1400" b="1" kern="1200">
          <a:solidFill>
            <a:schemeClr val="tx1"/>
          </a:solidFill>
          <a:latin typeface="+mn-lt"/>
          <a:ea typeface="+mn-ea"/>
          <a:cs typeface="+mn-cs"/>
        </a:defRPr>
      </a:lvl5pPr>
      <a:lvl6pPr marL="0" indent="0" algn="l" defTabSz="914400" rtl="0" eaLnBrk="1" latinLnBrk="0" hangingPunct="1">
        <a:lnSpc>
          <a:spcPts val="1400"/>
        </a:lnSpc>
        <a:spcBef>
          <a:spcPts val="0"/>
        </a:spcBef>
        <a:spcAft>
          <a:spcPts val="0"/>
        </a:spcAft>
        <a:buFont typeface="Arial" panose="020B0604020202020204" pitchFamily="34" charset="0"/>
        <a:buNone/>
        <a:defRPr sz="1200" b="1" kern="1200">
          <a:solidFill>
            <a:schemeClr val="accent4"/>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Modul 4 – Pflegebedürftigkeit und Pflegeversicherung</a:t>
            </a:r>
            <a:endParaRPr lang="de-DE" dirty="0"/>
          </a:p>
        </p:txBody>
      </p:sp>
      <p:sp>
        <p:nvSpPr>
          <p:cNvPr id="3" name="Untertitel 2"/>
          <p:cNvSpPr>
            <a:spLocks noGrp="1"/>
          </p:cNvSpPr>
          <p:nvPr>
            <p:ph type="subTitle" idx="1"/>
          </p:nvPr>
        </p:nvSpPr>
        <p:spPr/>
        <p:txBody>
          <a:bodyPr/>
          <a:lstStyle/>
          <a:p>
            <a:endParaRPr lang="de-DE"/>
          </a:p>
        </p:txBody>
      </p:sp>
      <p:sp>
        <p:nvSpPr>
          <p:cNvPr id="4" name="Textplatzhalter 3"/>
          <p:cNvSpPr>
            <a:spLocks noGrp="1"/>
          </p:cNvSpPr>
          <p:nvPr>
            <p:ph type="body" sz="quarter" idx="10"/>
          </p:nvPr>
        </p:nvSpPr>
        <p:spPr/>
        <p:txBody>
          <a:bodyPr/>
          <a:lstStyle/>
          <a:p>
            <a:endParaRPr lang="de-DE"/>
          </a:p>
        </p:txBody>
      </p:sp>
      <p:sp>
        <p:nvSpPr>
          <p:cNvPr id="5" name="Textplatzhalter 4"/>
          <p:cNvSpPr>
            <a:spLocks noGrp="1"/>
          </p:cNvSpPr>
          <p:nvPr>
            <p:ph type="body" sz="quarter" idx="11"/>
          </p:nvPr>
        </p:nvSpPr>
        <p:spPr/>
        <p:txBody>
          <a:bodyPr/>
          <a:lstStyle/>
          <a:p>
            <a:endParaRPr lang="de-DE"/>
          </a:p>
        </p:txBody>
      </p:sp>
    </p:spTree>
    <p:extLst>
      <p:ext uri="{BB962C8B-B14F-4D97-AF65-F5344CB8AC3E}">
        <p14:creationId xmlns:p14="http://schemas.microsoft.com/office/powerpoint/2010/main" val="2809642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Begriff „Pflegebedürftigkeit“</a:t>
            </a:r>
            <a:endParaRPr lang="de-DE" dirty="0"/>
          </a:p>
        </p:txBody>
      </p:sp>
      <p:sp>
        <p:nvSpPr>
          <p:cNvPr id="3" name="Datumsplatzhalter 2"/>
          <p:cNvSpPr>
            <a:spLocks noGrp="1"/>
          </p:cNvSpPr>
          <p:nvPr>
            <p:ph type="dt" sz="half" idx="10"/>
          </p:nvPr>
        </p:nvSpPr>
        <p:spPr/>
        <p:txBody>
          <a:bodyPr/>
          <a:lstStyle/>
          <a:p>
            <a:r>
              <a:rPr lang="de-DE" smtClean="0"/>
              <a:t>07.06.2015</a:t>
            </a:r>
            <a:endParaRPr lang="de-DE"/>
          </a:p>
        </p:txBody>
      </p:sp>
      <p:sp>
        <p:nvSpPr>
          <p:cNvPr id="4" name="Fußzeilenplatzhalter 3"/>
          <p:cNvSpPr>
            <a:spLocks noGrp="1"/>
          </p:cNvSpPr>
          <p:nvPr>
            <p:ph type="ftr" sz="quarter" idx="11"/>
          </p:nvPr>
        </p:nvSpPr>
        <p:spPr/>
        <p:txBody>
          <a:bodyPr/>
          <a:lstStyle/>
          <a:p>
            <a:pPr>
              <a:lnSpc>
                <a:spcPts val="1200"/>
              </a:lnSpc>
            </a:pPr>
            <a:r>
              <a:rPr lang="de-DE" smtClean="0"/>
              <a:t>Präsentationstitel</a:t>
            </a:r>
            <a:endParaRPr lang="de-DE" dirty="0"/>
          </a:p>
        </p:txBody>
      </p:sp>
      <p:sp>
        <p:nvSpPr>
          <p:cNvPr id="5" name="Foliennummernplatzhalter 4"/>
          <p:cNvSpPr>
            <a:spLocks noGrp="1"/>
          </p:cNvSpPr>
          <p:nvPr>
            <p:ph type="sldNum" sz="quarter" idx="12"/>
          </p:nvPr>
        </p:nvSpPr>
        <p:spPr/>
        <p:txBody>
          <a:bodyPr/>
          <a:lstStyle/>
          <a:p>
            <a:r>
              <a:rPr lang="de-DE" smtClean="0"/>
              <a:t>Seite </a:t>
            </a:r>
            <a:fld id="{B234B270-3BAF-429C-852E-E8FD4DA1E567}" type="slidenum">
              <a:rPr lang="de-DE" smtClean="0"/>
              <a:pPr/>
              <a:t>2</a:t>
            </a:fld>
            <a:endParaRPr lang="de-DE" dirty="0"/>
          </a:p>
        </p:txBody>
      </p:sp>
      <p:sp>
        <p:nvSpPr>
          <p:cNvPr id="7" name="Inhaltsplatzhalter 6"/>
          <p:cNvSpPr>
            <a:spLocks noGrp="1"/>
          </p:cNvSpPr>
          <p:nvPr>
            <p:ph sz="quarter" idx="13"/>
          </p:nvPr>
        </p:nvSpPr>
        <p:spPr/>
        <p:txBody>
          <a:bodyPr/>
          <a:lstStyle/>
          <a:p>
            <a:r>
              <a:rPr lang="de-DE" dirty="0" smtClean="0"/>
              <a:t>Der Begriff wird derzeit neu gefasst (Stand Dezember 2015)</a:t>
            </a:r>
          </a:p>
          <a:p>
            <a:endParaRPr lang="de-DE" sz="1800" dirty="0"/>
          </a:p>
          <a:p>
            <a:r>
              <a:rPr lang="de-DE" sz="1800" b="1" dirty="0">
                <a:solidFill>
                  <a:schemeClr val="tx1"/>
                </a:solidFill>
              </a:rPr>
              <a:t>Definition: </a:t>
            </a:r>
            <a:r>
              <a:rPr lang="de-DE" sz="1800" dirty="0">
                <a:solidFill>
                  <a:schemeClr val="tx1"/>
                </a:solidFill>
              </a:rPr>
              <a:t>„Pflegebedürftig sind Personen, die wegen einer körperlichen, geistigen oder seelischen Krankheit oder Behinderung in erheblichem oder höherem Maße der Hilfe bedürfen. Nach der Definition des Pflegeversicherungsgesetzes sind damit Personen erfasst, die wegen einer körperlichen, geistigen oder seelischen Krankheit oder Behinderung im Bereich der Körperpflege, der Ernährung, der Mobilität und der hauswirtschaftlichen Versorgung auf Dauer – voraussichtlich für mindestens sechs Monate – in erheblichem oder höherem Maße der Hilfe bedürfen.“</a:t>
            </a:r>
            <a:r>
              <a:rPr lang="de-DE" sz="1800" i="1" dirty="0">
                <a:solidFill>
                  <a:schemeClr val="tx1"/>
                </a:solidFill>
              </a:rPr>
              <a:t> </a:t>
            </a:r>
            <a:r>
              <a:rPr lang="de-DE" sz="1800" dirty="0">
                <a:solidFill>
                  <a:schemeClr val="tx1"/>
                </a:solidFill>
              </a:rPr>
              <a:t>(vgl. § 14 SGB XI)</a:t>
            </a:r>
            <a:endParaRPr lang="de-DE" sz="1800" dirty="0"/>
          </a:p>
        </p:txBody>
      </p:sp>
    </p:spTree>
    <p:extLst>
      <p:ext uri="{BB962C8B-B14F-4D97-AF65-F5344CB8AC3E}">
        <p14:creationId xmlns:p14="http://schemas.microsoft.com/office/powerpoint/2010/main" val="2511180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Pflegestufen</a:t>
            </a:r>
            <a:endParaRPr lang="de-DE" dirty="0"/>
          </a:p>
        </p:txBody>
      </p:sp>
      <p:sp>
        <p:nvSpPr>
          <p:cNvPr id="3" name="Datumsplatzhalter 2"/>
          <p:cNvSpPr>
            <a:spLocks noGrp="1"/>
          </p:cNvSpPr>
          <p:nvPr>
            <p:ph type="dt" sz="half" idx="10"/>
          </p:nvPr>
        </p:nvSpPr>
        <p:spPr/>
        <p:txBody>
          <a:bodyPr/>
          <a:lstStyle/>
          <a:p>
            <a:r>
              <a:rPr lang="de-DE" smtClean="0"/>
              <a:t>07.06.2015</a:t>
            </a:r>
            <a:endParaRPr lang="de-DE"/>
          </a:p>
        </p:txBody>
      </p:sp>
      <p:sp>
        <p:nvSpPr>
          <p:cNvPr id="4" name="Fußzeilenplatzhalter 3"/>
          <p:cNvSpPr>
            <a:spLocks noGrp="1"/>
          </p:cNvSpPr>
          <p:nvPr>
            <p:ph type="ftr" sz="quarter" idx="11"/>
          </p:nvPr>
        </p:nvSpPr>
        <p:spPr/>
        <p:txBody>
          <a:bodyPr/>
          <a:lstStyle/>
          <a:p>
            <a:pPr>
              <a:lnSpc>
                <a:spcPts val="1200"/>
              </a:lnSpc>
            </a:pPr>
            <a:r>
              <a:rPr lang="de-DE" smtClean="0"/>
              <a:t>Präsentationstitel</a:t>
            </a:r>
            <a:endParaRPr lang="de-DE" dirty="0"/>
          </a:p>
        </p:txBody>
      </p:sp>
      <p:sp>
        <p:nvSpPr>
          <p:cNvPr id="5" name="Foliennummernplatzhalter 4"/>
          <p:cNvSpPr>
            <a:spLocks noGrp="1"/>
          </p:cNvSpPr>
          <p:nvPr>
            <p:ph type="sldNum" sz="quarter" idx="12"/>
          </p:nvPr>
        </p:nvSpPr>
        <p:spPr/>
        <p:txBody>
          <a:bodyPr/>
          <a:lstStyle/>
          <a:p>
            <a:r>
              <a:rPr lang="de-DE" smtClean="0"/>
              <a:t>Seite </a:t>
            </a:r>
            <a:fld id="{B234B270-3BAF-429C-852E-E8FD4DA1E567}" type="slidenum">
              <a:rPr lang="de-DE" smtClean="0"/>
              <a:pPr/>
              <a:t>3</a:t>
            </a:fld>
            <a:endParaRPr lang="de-DE" dirty="0"/>
          </a:p>
        </p:txBody>
      </p:sp>
      <p:sp>
        <p:nvSpPr>
          <p:cNvPr id="7" name="Inhaltsplatzhalter 6"/>
          <p:cNvSpPr>
            <a:spLocks noGrp="1"/>
          </p:cNvSpPr>
          <p:nvPr>
            <p:ph sz="quarter" idx="13"/>
          </p:nvPr>
        </p:nvSpPr>
        <p:spPr>
          <a:xfrm>
            <a:off x="360000" y="1196752"/>
            <a:ext cx="8424000" cy="4640400"/>
          </a:xfrm>
        </p:spPr>
        <p:txBody>
          <a:bodyPr/>
          <a:lstStyle/>
          <a:p>
            <a:r>
              <a:rPr lang="de-DE" sz="1800" b="1" dirty="0" smtClean="0">
                <a:solidFill>
                  <a:schemeClr val="tx1"/>
                </a:solidFill>
              </a:rPr>
              <a:t>Pflegestufe </a:t>
            </a:r>
            <a:r>
              <a:rPr lang="de-DE" sz="1800" b="1" dirty="0">
                <a:solidFill>
                  <a:schemeClr val="tx1"/>
                </a:solidFill>
              </a:rPr>
              <a:t>I </a:t>
            </a:r>
            <a:r>
              <a:rPr lang="de-DE" sz="1800" dirty="0">
                <a:solidFill>
                  <a:schemeClr val="tx1"/>
                </a:solidFill>
              </a:rPr>
              <a:t>bedeutet, dass ein Mensch mit erheblichem Pflegebedarf täglich mindestens 90 Minuten hauswirtschaftliche Unterstützung und Grundpflege benötigt, von denen mindestens 45 Minuten auf die Grundpflege entfallen (Körperpflege, Aufstehen und Zubettgehen, An- und Auskleiden, Nahrungsaufnahme, Ausscheidungen).</a:t>
            </a:r>
            <a:r>
              <a:rPr lang="de-DE" sz="1800" b="1" dirty="0">
                <a:solidFill>
                  <a:schemeClr val="tx1"/>
                </a:solidFill>
              </a:rPr>
              <a:t> </a:t>
            </a:r>
            <a:endParaRPr lang="de-DE" sz="1800" b="1" dirty="0" smtClean="0">
              <a:solidFill>
                <a:schemeClr val="tx1"/>
              </a:solidFill>
            </a:endParaRPr>
          </a:p>
          <a:p>
            <a:endParaRPr lang="de-DE" sz="1800" b="1" dirty="0">
              <a:solidFill>
                <a:schemeClr val="tx1"/>
              </a:solidFill>
            </a:endParaRPr>
          </a:p>
          <a:p>
            <a:r>
              <a:rPr lang="de-DE" sz="1800" b="1" dirty="0">
                <a:solidFill>
                  <a:schemeClr val="tx1"/>
                </a:solidFill>
              </a:rPr>
              <a:t>Pflegestufe II </a:t>
            </a:r>
            <a:r>
              <a:rPr lang="de-DE" sz="1800" dirty="0">
                <a:solidFill>
                  <a:schemeClr val="tx1"/>
                </a:solidFill>
              </a:rPr>
              <a:t>bekommen schwer pflegebedürftige Menschen, die täglich mindestens drei Stunden der Hilfe bedürfen, von denen wenigstens zwei Stunden auf die Grundpflege entfallen müssen.</a:t>
            </a:r>
            <a:r>
              <a:rPr lang="de-DE" sz="1800" b="1" dirty="0">
                <a:solidFill>
                  <a:schemeClr val="tx1"/>
                </a:solidFill>
              </a:rPr>
              <a:t> </a:t>
            </a:r>
            <a:endParaRPr lang="de-DE" sz="1800" b="1" dirty="0" smtClean="0">
              <a:solidFill>
                <a:schemeClr val="tx1"/>
              </a:solidFill>
            </a:endParaRPr>
          </a:p>
          <a:p>
            <a:endParaRPr lang="de-DE" sz="1800" b="1" dirty="0">
              <a:solidFill>
                <a:schemeClr val="tx1"/>
              </a:solidFill>
            </a:endParaRPr>
          </a:p>
          <a:p>
            <a:r>
              <a:rPr lang="de-DE" sz="1800" b="1" dirty="0">
                <a:solidFill>
                  <a:schemeClr val="tx1"/>
                </a:solidFill>
              </a:rPr>
              <a:t>Pflegestufe III </a:t>
            </a:r>
            <a:r>
              <a:rPr lang="de-DE" sz="1800" dirty="0">
                <a:solidFill>
                  <a:schemeClr val="tx1"/>
                </a:solidFill>
              </a:rPr>
              <a:t>bekommen schwerstpflegebedürftige Menschen, die täglich mindestens fünf Stunden Unterstützung benötigen, davon wenigstens vier Stunden Grundpflege. </a:t>
            </a:r>
          </a:p>
        </p:txBody>
      </p:sp>
    </p:spTree>
    <p:extLst>
      <p:ext uri="{BB962C8B-B14F-4D97-AF65-F5344CB8AC3E}">
        <p14:creationId xmlns:p14="http://schemas.microsoft.com/office/powerpoint/2010/main" val="1645273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88640"/>
            <a:ext cx="6804288" cy="792088"/>
          </a:xfrm>
        </p:spPr>
        <p:txBody>
          <a:bodyPr/>
          <a:lstStyle/>
          <a:p>
            <a:r>
              <a:rPr lang="de-DE" dirty="0" smtClean="0"/>
              <a:t>Veränderungen </a:t>
            </a:r>
            <a:r>
              <a:rPr lang="de-DE" dirty="0"/>
              <a:t>durch die Pflegestärkungsgesetze I und II </a:t>
            </a:r>
            <a:endParaRPr lang="de-DE" dirty="0"/>
          </a:p>
        </p:txBody>
      </p:sp>
      <p:sp>
        <p:nvSpPr>
          <p:cNvPr id="3" name="Datumsplatzhalter 2"/>
          <p:cNvSpPr>
            <a:spLocks noGrp="1"/>
          </p:cNvSpPr>
          <p:nvPr>
            <p:ph type="dt" sz="half" idx="10"/>
          </p:nvPr>
        </p:nvSpPr>
        <p:spPr/>
        <p:txBody>
          <a:bodyPr/>
          <a:lstStyle/>
          <a:p>
            <a:r>
              <a:rPr lang="de-DE" smtClean="0"/>
              <a:t>07.06.2015</a:t>
            </a:r>
            <a:endParaRPr lang="de-DE"/>
          </a:p>
        </p:txBody>
      </p:sp>
      <p:sp>
        <p:nvSpPr>
          <p:cNvPr id="4" name="Fußzeilenplatzhalter 3"/>
          <p:cNvSpPr>
            <a:spLocks noGrp="1"/>
          </p:cNvSpPr>
          <p:nvPr>
            <p:ph type="ftr" sz="quarter" idx="11"/>
          </p:nvPr>
        </p:nvSpPr>
        <p:spPr/>
        <p:txBody>
          <a:bodyPr/>
          <a:lstStyle/>
          <a:p>
            <a:pPr>
              <a:lnSpc>
                <a:spcPts val="1200"/>
              </a:lnSpc>
            </a:pPr>
            <a:r>
              <a:rPr lang="de-DE" smtClean="0"/>
              <a:t>Präsentationstitel</a:t>
            </a:r>
            <a:endParaRPr lang="de-DE" dirty="0"/>
          </a:p>
        </p:txBody>
      </p:sp>
      <p:sp>
        <p:nvSpPr>
          <p:cNvPr id="5" name="Foliennummernplatzhalter 4"/>
          <p:cNvSpPr>
            <a:spLocks noGrp="1"/>
          </p:cNvSpPr>
          <p:nvPr>
            <p:ph type="sldNum" sz="quarter" idx="12"/>
          </p:nvPr>
        </p:nvSpPr>
        <p:spPr/>
        <p:txBody>
          <a:bodyPr/>
          <a:lstStyle/>
          <a:p>
            <a:r>
              <a:rPr lang="de-DE" smtClean="0"/>
              <a:t>Seite </a:t>
            </a:r>
            <a:fld id="{B234B270-3BAF-429C-852E-E8FD4DA1E567}" type="slidenum">
              <a:rPr lang="de-DE" smtClean="0"/>
              <a:pPr/>
              <a:t>4</a:t>
            </a:fld>
            <a:endParaRPr lang="de-DE" dirty="0"/>
          </a:p>
        </p:txBody>
      </p:sp>
      <p:sp>
        <p:nvSpPr>
          <p:cNvPr id="6" name="Inhaltsplatzhalter 5"/>
          <p:cNvSpPr>
            <a:spLocks noGrp="1"/>
          </p:cNvSpPr>
          <p:nvPr>
            <p:ph sz="quarter" idx="13"/>
          </p:nvPr>
        </p:nvSpPr>
        <p:spPr/>
        <p:txBody>
          <a:bodyPr/>
          <a:lstStyle/>
          <a:p>
            <a:pPr marL="285750" indent="-285750">
              <a:buClr>
                <a:srgbClr val="FF5050"/>
              </a:buClr>
              <a:buFont typeface="Arial" panose="020B0604020202020204" pitchFamily="34" charset="0"/>
              <a:buChar char="•"/>
            </a:pPr>
            <a:r>
              <a:rPr lang="de-DE" sz="1800" dirty="0">
                <a:solidFill>
                  <a:schemeClr val="tx1"/>
                </a:solidFill>
              </a:rPr>
              <a:t>Seit dem 01.01.2015 ist das Pflegestärkungsgesetz (PSG), Teil I in Kraft. </a:t>
            </a:r>
            <a:endParaRPr lang="de-DE" sz="1800" dirty="0" smtClean="0">
              <a:solidFill>
                <a:schemeClr val="tx1"/>
              </a:solidFill>
            </a:endParaRPr>
          </a:p>
          <a:p>
            <a:pPr marL="285750" indent="-285750">
              <a:buClr>
                <a:srgbClr val="FF5050"/>
              </a:buClr>
              <a:buFont typeface="Arial" panose="020B0604020202020204" pitchFamily="34" charset="0"/>
              <a:buChar char="•"/>
            </a:pPr>
            <a:r>
              <a:rPr lang="de-DE" sz="1800" dirty="0" smtClean="0">
                <a:solidFill>
                  <a:schemeClr val="tx1"/>
                </a:solidFill>
              </a:rPr>
              <a:t>Seit dem 01.01.2016 ist das </a:t>
            </a:r>
            <a:r>
              <a:rPr lang="de-DE" sz="1800" dirty="0">
                <a:solidFill>
                  <a:schemeClr val="tx1"/>
                </a:solidFill>
              </a:rPr>
              <a:t>Pflegestärkungsgesetz (PSG), Teil </a:t>
            </a:r>
            <a:r>
              <a:rPr lang="de-DE" sz="1800" dirty="0" smtClean="0">
                <a:solidFill>
                  <a:schemeClr val="tx1"/>
                </a:solidFill>
              </a:rPr>
              <a:t>II </a:t>
            </a:r>
            <a:r>
              <a:rPr lang="de-DE" sz="1800" dirty="0">
                <a:solidFill>
                  <a:schemeClr val="tx1"/>
                </a:solidFill>
              </a:rPr>
              <a:t>in Kraft. </a:t>
            </a:r>
          </a:p>
          <a:p>
            <a:pPr marL="820738" lvl="1" indent="-285750">
              <a:buClr>
                <a:srgbClr val="FF5050"/>
              </a:buClr>
            </a:pPr>
            <a:r>
              <a:rPr lang="de-DE" sz="1800" dirty="0" smtClean="0">
                <a:solidFill>
                  <a:schemeClr val="tx1"/>
                </a:solidFill>
              </a:rPr>
              <a:t>Mit </a:t>
            </a:r>
            <a:r>
              <a:rPr lang="de-DE" sz="1800" dirty="0">
                <a:solidFill>
                  <a:schemeClr val="tx1"/>
                </a:solidFill>
              </a:rPr>
              <a:t>dem Pflegestärkungsgesetz (PSG), Teil II wird der neue Pflegebedürftigkeitsbegriff in die Praxis umgesetzt. </a:t>
            </a:r>
            <a:r>
              <a:rPr lang="de-DE" sz="1800" dirty="0" smtClean="0">
                <a:solidFill>
                  <a:schemeClr val="tx1"/>
                </a:solidFill>
              </a:rPr>
              <a:t>Das </a:t>
            </a:r>
            <a:r>
              <a:rPr lang="de-DE" sz="1800" dirty="0">
                <a:solidFill>
                  <a:schemeClr val="tx1"/>
                </a:solidFill>
              </a:rPr>
              <a:t>im Zuge der Novellen neu entwickelte Begutachtungsverfahren und die Umstellung der Leistungen der Pflegeversicherung sollen zum 01.01.2017 umgesetzt werden</a:t>
            </a:r>
            <a:r>
              <a:rPr lang="de-DE" sz="1800" dirty="0" smtClean="0">
                <a:solidFill>
                  <a:schemeClr val="tx1"/>
                </a:solidFill>
              </a:rPr>
              <a:t>.</a:t>
            </a:r>
            <a:endParaRPr lang="de-DE" sz="1800" dirty="0">
              <a:solidFill>
                <a:schemeClr val="tx1"/>
              </a:solidFill>
            </a:endParaRPr>
          </a:p>
        </p:txBody>
      </p:sp>
    </p:spTree>
    <p:extLst>
      <p:ext uri="{BB962C8B-B14F-4D97-AF65-F5344CB8AC3E}">
        <p14:creationId xmlns:p14="http://schemas.microsoft.com/office/powerpoint/2010/main" val="3725217405"/>
      </p:ext>
    </p:extLst>
  </p:cSld>
  <p:clrMapOvr>
    <a:masterClrMapping/>
  </p:clrMapOvr>
</p:sld>
</file>

<file path=ppt/theme/theme1.xml><?xml version="1.0" encoding="utf-8"?>
<a:theme xmlns:a="http://schemas.openxmlformats.org/drawingml/2006/main" name="150413_PEQ_PPT_Vorlage">
  <a:themeElements>
    <a:clrScheme name="PEQ">
      <a:dk1>
        <a:sysClr val="windowText" lastClr="000000"/>
      </a:dk1>
      <a:lt1>
        <a:sysClr val="window" lastClr="FFFFFF"/>
      </a:lt1>
      <a:dk2>
        <a:srgbClr val="008EDB"/>
      </a:dk2>
      <a:lt2>
        <a:srgbClr val="FFFFFF"/>
      </a:lt2>
      <a:accent1>
        <a:srgbClr val="008EDB"/>
      </a:accent1>
      <a:accent2>
        <a:srgbClr val="EA8000"/>
      </a:accent2>
      <a:accent3>
        <a:srgbClr val="289530"/>
      </a:accent3>
      <a:accent4>
        <a:srgbClr val="787878"/>
      </a:accent4>
      <a:accent5>
        <a:srgbClr val="000000"/>
      </a:accent5>
      <a:accent6>
        <a:srgbClr val="FFFFFF"/>
      </a:accent6>
      <a:hlink>
        <a:srgbClr val="0000FF"/>
      </a:hlink>
      <a:folHlink>
        <a:srgbClr val="800080"/>
      </a:folHlink>
    </a:clrScheme>
    <a:fontScheme name="PEQ">
      <a:majorFont>
        <a:latin typeface="Helvetica"/>
        <a:ea typeface=""/>
        <a:cs typeface=""/>
      </a:majorFont>
      <a:minorFont>
        <a:latin typeface="Helvetic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150413_PEQ_PPT_Vorlage</Template>
  <TotalTime>0</TotalTime>
  <Words>444</Words>
  <Application>Microsoft Office PowerPoint</Application>
  <PresentationFormat>Bildschirmpräsentation (4:3)</PresentationFormat>
  <Paragraphs>51</Paragraphs>
  <Slides>4</Slides>
  <Notes>3</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150413_PEQ_PPT_Vorlage</vt:lpstr>
      <vt:lpstr>Modul 4 – Pflegebedürftigkeit und Pflegeversicherung</vt:lpstr>
      <vt:lpstr>Begriff „Pflegebedürftigkeit“</vt:lpstr>
      <vt:lpstr>Pflegestufen</vt:lpstr>
      <vt:lpstr>Veränderungen durch die Pflegestärkungsgesetze I und II </vt:lpstr>
    </vt:vector>
  </TitlesOfParts>
  <Company>Deutscher Verein e.V.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Schlicht, Julia Dr.</dc:creator>
  <cp:lastModifiedBy>Schlicht, Julia Dr.</cp:lastModifiedBy>
  <cp:revision>8</cp:revision>
  <dcterms:created xsi:type="dcterms:W3CDTF">2015-04-14T13:49:16Z</dcterms:created>
  <dcterms:modified xsi:type="dcterms:W3CDTF">2016-03-23T13:58:41Z</dcterms:modified>
</cp:coreProperties>
</file>