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9" r:id="rId4"/>
    <p:sldId id="260" r:id="rId5"/>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6042" autoAdjust="0"/>
  </p:normalViewPr>
  <p:slideViewPr>
    <p:cSldViewPr>
      <p:cViewPr>
        <p:scale>
          <a:sx n="66" d="100"/>
          <a:sy n="66" d="100"/>
        </p:scale>
        <p:origin x="-879"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583A09-819E-410A-A7D5-76E7BEE01779}" type="datetimeFigureOut">
              <a:rPr lang="de-DE" smtClean="0"/>
              <a:t>23.03.2016</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1F536F-7EBA-400C-8D26-B70532C42C57}" type="slidenum">
              <a:rPr lang="de-DE" smtClean="0"/>
              <a:t>‹Nr.›</a:t>
            </a:fld>
            <a:endParaRPr lang="de-DE"/>
          </a:p>
        </p:txBody>
      </p:sp>
    </p:spTree>
    <p:extLst>
      <p:ext uri="{BB962C8B-B14F-4D97-AF65-F5344CB8AC3E}">
        <p14:creationId xmlns:p14="http://schemas.microsoft.com/office/powerpoint/2010/main" val="2128725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kern="1200" dirty="0" smtClean="0">
                <a:solidFill>
                  <a:schemeClr val="tx1"/>
                </a:solidFill>
                <a:effectLst/>
                <a:latin typeface="+mn-lt"/>
                <a:ea typeface="+mn-ea"/>
                <a:cs typeface="+mn-cs"/>
              </a:rPr>
              <a:t>Bei den meisten ehrenamtlichen Tätigkeiten entstehen Kosten, bspw. Fahrtkosten bei einem Besuchsdienst, Telefonkosten für Terminabsprachen oder Materialkosten für ein Bastelangebot. Damit der Ehrenamtliche nicht auf diesen Kosten sitzen bleibt, wurden in den letzten Jahren verschiedene Modelle der Refinanzierung entwickelt, die auch von der Gesetzgebung unterstützt werden. So wurden bspw. mit dem seit 2013 geltenden Ehrenamtsstärkungsgesetz die steuerlichen Vorteile für Ehrenamtliche verbessert.</a:t>
            </a:r>
          </a:p>
          <a:p>
            <a:endParaRPr lang="de-DE" sz="12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Kombinationen sind unter bestimmten Bedingungen möglich. Zu beachten ist jedoch, dass es sich dann um unterschiedliche ehrenamtliche Tätigkeiten handeln muss.</a:t>
            </a:r>
          </a:p>
          <a:p>
            <a:endParaRPr lang="de-DE"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sz="1200" b="1" kern="1200" dirty="0" smtClean="0">
                <a:solidFill>
                  <a:schemeClr val="tx1"/>
                </a:solidFill>
                <a:effectLst/>
                <a:latin typeface="+mn-lt"/>
                <a:ea typeface="+mn-ea"/>
                <a:cs typeface="+mn-cs"/>
              </a:rPr>
              <a:t>Auslagenersatz</a:t>
            </a:r>
            <a:r>
              <a:rPr lang="de-DE" sz="1200" kern="1200" dirty="0" smtClean="0">
                <a:solidFill>
                  <a:schemeClr val="tx1"/>
                </a:solidFill>
                <a:effectLst/>
                <a:latin typeface="+mn-lt"/>
                <a:ea typeface="+mn-ea"/>
                <a:cs typeface="+mn-cs"/>
              </a:rPr>
              <a:t>:</a:t>
            </a:r>
            <a:r>
              <a:rPr lang="de-DE" sz="1200" kern="1200" baseline="0" dirty="0" smtClean="0">
                <a:solidFill>
                  <a:schemeClr val="tx1"/>
                </a:solidFill>
                <a:effectLst/>
                <a:latin typeface="+mn-lt"/>
                <a:ea typeface="+mn-ea"/>
                <a:cs typeface="+mn-cs"/>
              </a:rPr>
              <a:t> </a:t>
            </a:r>
            <a:r>
              <a:rPr lang="de-DE" sz="1200" dirty="0" smtClean="0">
                <a:solidFill>
                  <a:schemeClr val="tx1"/>
                </a:solidFill>
              </a:rPr>
              <a:t>Ersetzt der Träger eines Besuchsdienstes den Engagierten Auslagen im Rahmen ihrer ehrenamtlichen Tätigkeit, bspw. für Fahrten mit dem ÖPNV, so unterliegt dies nicht der Steuerpflicht. Geht der ehrenamtlich Tätige für den Kauf einer Fahrkarte in Vorleistung, so kann er sich diese nach § 3 Nr. 50 EStG steuerfrei ersetzen lassen. </a:t>
            </a:r>
          </a:p>
          <a:p>
            <a:endParaRPr lang="de-DE" sz="1200" kern="1200" dirty="0" smtClean="0">
              <a:solidFill>
                <a:schemeClr val="tx1"/>
              </a:solidFill>
              <a:effectLst/>
              <a:latin typeface="+mn-lt"/>
              <a:ea typeface="+mn-ea"/>
              <a:cs typeface="+mn-cs"/>
            </a:endParaRPr>
          </a:p>
          <a:p>
            <a:endParaRPr lang="de-DE" sz="1200" kern="1200" dirty="0" smtClean="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fld id="{061F536F-7EBA-400C-8D26-B70532C42C57}" type="slidenum">
              <a:rPr lang="de-DE" smtClean="0"/>
              <a:t>2</a:t>
            </a:fld>
            <a:endParaRPr lang="de-DE"/>
          </a:p>
        </p:txBody>
      </p:sp>
    </p:spTree>
    <p:extLst>
      <p:ext uri="{BB962C8B-B14F-4D97-AF65-F5344CB8AC3E}">
        <p14:creationId xmlns:p14="http://schemas.microsoft.com/office/powerpoint/2010/main" val="1157195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b="1" kern="1200" dirty="0" smtClean="0">
                <a:solidFill>
                  <a:schemeClr val="tx1"/>
                </a:solidFill>
                <a:effectLst/>
                <a:latin typeface="+mn-lt"/>
                <a:ea typeface="+mn-ea"/>
                <a:cs typeface="+mn-cs"/>
              </a:rPr>
              <a:t>Ehrenamtspauschale: </a:t>
            </a:r>
            <a:r>
              <a:rPr lang="de-DE" sz="1200" kern="1200" dirty="0" smtClean="0">
                <a:solidFill>
                  <a:schemeClr val="tx1"/>
                </a:solidFill>
                <a:effectLst/>
                <a:latin typeface="+mn-lt"/>
                <a:ea typeface="+mn-ea"/>
                <a:cs typeface="+mn-cs"/>
              </a:rPr>
              <a:t>Nach § 3 Nr. 26 a EStG gibt es einen Steuerfreibetrag von bis zu 720 Euro im Jahr, wenn die Einnahmen aus einer sog. „nebenberuflichen“ Tätigkeit stammen. D. h. sie dürfen nicht mehr als ein Drittel der regional geltenden wöchentlichen Arbeitszeit umfassen (ca. 13 Std. bei einer Wochenarbeitszeit von 40 Std.) und müssen im gemeinnützigen, kirchlichen oder mildtätigen Bereich angesiedelt sein. Die Pauschale ist für alle mit dem Ehrenamt verbundenen Aufwendungen bestimmt, bspw. Reise- und Werbungskosten. Übersteigt die Aufwandsentschädigung den Betrag von 720 Euro pro Jahr, so muss der darüber hinausgehende Betrag versteuert werden. </a:t>
            </a:r>
          </a:p>
          <a:p>
            <a:endParaRPr lang="de-DE" sz="1200" kern="1200" dirty="0" smtClean="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fld id="{061F536F-7EBA-400C-8D26-B70532C42C57}" type="slidenum">
              <a:rPr lang="de-DE" smtClean="0"/>
              <a:t>3</a:t>
            </a:fld>
            <a:endParaRPr lang="de-DE"/>
          </a:p>
        </p:txBody>
      </p:sp>
    </p:spTree>
    <p:extLst>
      <p:ext uri="{BB962C8B-B14F-4D97-AF65-F5344CB8AC3E}">
        <p14:creationId xmlns:p14="http://schemas.microsoft.com/office/powerpoint/2010/main" val="1157195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b="1" kern="1200" dirty="0" smtClean="0">
                <a:solidFill>
                  <a:schemeClr val="tx1"/>
                </a:solidFill>
                <a:effectLst/>
                <a:latin typeface="+mn-lt"/>
                <a:ea typeface="+mn-ea"/>
                <a:cs typeface="+mn-cs"/>
              </a:rPr>
              <a:t>Übungsleiterpauschale: </a:t>
            </a:r>
            <a:r>
              <a:rPr lang="de-DE" sz="1200" kern="1200" dirty="0" smtClean="0">
                <a:solidFill>
                  <a:schemeClr val="tx1"/>
                </a:solidFill>
                <a:effectLst/>
                <a:latin typeface="+mn-lt"/>
                <a:ea typeface="+mn-ea"/>
                <a:cs typeface="+mn-cs"/>
              </a:rPr>
              <a:t>Von der Steuer ebenfalls ausgenommen ist bis zu einem Umfang von 2.400 € pro Jahr die sog. Übungsleiterpauschale. Diese hängt ursprünglich mit der ehrenamtlichen Tätigkeit in Sportvereinen zusammen und kann bspw. für einen Übungsleiter oder Trainer gezahlt werden, der eine Gymnastikgruppe leitet (vgl. § 3 Nr. 26 EStG). Die steuerbegünstigte Übungsleiterpauschale kann jedoch auch für andere Tätigkeiten, wie bspw. für die nebenberufliche Pflege alter, kranker und behinderter Menschen genutzt werden. Dabei ist zu beachten, dass die Tätigkeit im Auftrag einer öffentlich-rechtlichen Institution, eines gemeinnützigen Vereins, einer Kirche o. ä. erfolgt, bspw. in einem Altenpflegeheim der Arbeiterwohlfahrt.</a:t>
            </a:r>
          </a:p>
          <a:p>
            <a:endParaRPr lang="de-DE" sz="1200" kern="1200" dirty="0" smtClean="0">
              <a:solidFill>
                <a:schemeClr val="tx1"/>
              </a:solidFill>
              <a:effectLst/>
              <a:latin typeface="+mn-lt"/>
              <a:ea typeface="+mn-ea"/>
              <a:cs typeface="+mn-cs"/>
            </a:endParaRPr>
          </a:p>
          <a:p>
            <a:r>
              <a:rPr lang="de-DE" sz="1200" b="1" kern="1200" dirty="0" smtClean="0">
                <a:solidFill>
                  <a:schemeClr val="tx1"/>
                </a:solidFill>
                <a:effectLst/>
                <a:latin typeface="+mn-lt"/>
                <a:ea typeface="+mn-ea"/>
                <a:cs typeface="+mn-cs"/>
              </a:rPr>
              <a:t>Hinweis:  </a:t>
            </a:r>
            <a:r>
              <a:rPr lang="de-DE" sz="1200" kern="1200" dirty="0" smtClean="0">
                <a:solidFill>
                  <a:schemeClr val="tx1"/>
                </a:solidFill>
                <a:effectLst/>
                <a:latin typeface="+mn-lt"/>
                <a:ea typeface="+mn-ea"/>
                <a:cs typeface="+mn-cs"/>
              </a:rPr>
              <a:t>Sofern sie 200 Euro im Monat nicht übersteigt, dürfen auch Arbeitslose eine solche Pauschale erhalten, ohne dass sie auf das Arbeitslosengeld I oder II angerechnet wird. Student/innen, die </a:t>
            </a:r>
            <a:r>
              <a:rPr lang="de-DE" sz="1200" kern="1200" dirty="0" err="1" smtClean="0">
                <a:solidFill>
                  <a:schemeClr val="tx1"/>
                </a:solidFill>
                <a:effectLst/>
                <a:latin typeface="+mn-lt"/>
                <a:ea typeface="+mn-ea"/>
                <a:cs typeface="+mn-cs"/>
              </a:rPr>
              <a:t>BAFöG</a:t>
            </a:r>
            <a:r>
              <a:rPr lang="de-DE" sz="1200" kern="1200" dirty="0" smtClean="0">
                <a:solidFill>
                  <a:schemeClr val="tx1"/>
                </a:solidFill>
                <a:effectLst/>
                <a:latin typeface="+mn-lt"/>
                <a:ea typeface="+mn-ea"/>
                <a:cs typeface="+mn-cs"/>
              </a:rPr>
              <a:t>-Leistungen erhalten und Rentner/innen können die Übungsleiterpauschale ebenfalls nutzen ohne ihre Ansprüche zu gefährden.</a:t>
            </a:r>
          </a:p>
          <a:p>
            <a:endParaRPr lang="de-DE" sz="12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Weitere</a:t>
            </a:r>
            <a:r>
              <a:rPr lang="de-DE" sz="1200" kern="1200" baseline="0" dirty="0" smtClean="0">
                <a:solidFill>
                  <a:schemeClr val="tx1"/>
                </a:solidFill>
                <a:effectLst/>
                <a:latin typeface="+mn-lt"/>
                <a:ea typeface="+mn-ea"/>
                <a:cs typeface="+mn-cs"/>
              </a:rPr>
              <a:t> Informationen:</a:t>
            </a:r>
          </a:p>
          <a:p>
            <a:r>
              <a:rPr lang="de-DE" sz="1200" kern="1200" baseline="0" dirty="0" smtClean="0">
                <a:solidFill>
                  <a:schemeClr val="tx1"/>
                </a:solidFill>
                <a:effectLst/>
                <a:latin typeface="+mn-lt"/>
                <a:ea typeface="+mn-ea"/>
                <a:cs typeface="+mn-cs"/>
              </a:rPr>
              <a:t>Bundesministerium der Finanzen: http://www.bundesfinanzministerium.de/Content/DE/Standardartikel/Themen/Steuern/Weitere_Steuerthemen/Buergerschaftliches_Engagement/2013-05-07-Uebungsleiterpauschale-Ehrenamtspauschale.html, zuletzt geprüft am 23.03.2016</a:t>
            </a:r>
            <a:endParaRPr lang="de-DE" sz="1200" kern="1200" dirty="0" smtClean="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fld id="{061F536F-7EBA-400C-8D26-B70532C42C57}" type="slidenum">
              <a:rPr lang="de-DE" smtClean="0"/>
              <a:t>4</a:t>
            </a:fld>
            <a:endParaRPr lang="de-DE"/>
          </a:p>
        </p:txBody>
      </p:sp>
    </p:spTree>
    <p:extLst>
      <p:ext uri="{BB962C8B-B14F-4D97-AF65-F5344CB8AC3E}">
        <p14:creationId xmlns:p14="http://schemas.microsoft.com/office/powerpoint/2010/main" val="115719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9" name="Rechteck 8"/>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p:cNvSpPr/>
          <p:nvPr userDrawn="1"/>
        </p:nvSpPr>
        <p:spPr>
          <a:xfrm>
            <a:off x="360000" y="1647144"/>
            <a:ext cx="8424000" cy="3078000"/>
          </a:xfrm>
          <a:prstGeom prst="rect">
            <a:avLst/>
          </a:prstGeom>
          <a:solidFill>
            <a:srgbClr val="FF5050"/>
          </a:solidFill>
          <a:ln>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8" name="Gerade Verbindung 17"/>
          <p:cNvCxnSpPr/>
          <p:nvPr userDrawn="1"/>
        </p:nvCxnSpPr>
        <p:spPr>
          <a:xfrm>
            <a:off x="360000" y="6336000"/>
            <a:ext cx="8424936" cy="0"/>
          </a:xfrm>
          <a:prstGeom prst="line">
            <a:avLst/>
          </a:prstGeom>
          <a:ln w="12700">
            <a:solidFill>
              <a:srgbClr val="FF5050"/>
            </a:solidFill>
          </a:ln>
        </p:spPr>
        <p:style>
          <a:lnRef idx="1">
            <a:schemeClr val="accent1"/>
          </a:lnRef>
          <a:fillRef idx="0">
            <a:schemeClr val="accent1"/>
          </a:fillRef>
          <a:effectRef idx="0">
            <a:schemeClr val="accent1"/>
          </a:effectRef>
          <a:fontRef idx="minor">
            <a:schemeClr val="tx1"/>
          </a:fontRef>
        </p:style>
      </p:cxnSp>
      <p:sp>
        <p:nvSpPr>
          <p:cNvPr id="2" name="Titel 1"/>
          <p:cNvSpPr>
            <a:spLocks noGrp="1"/>
          </p:cNvSpPr>
          <p:nvPr>
            <p:ph type="ctrTitle" hasCustomPrompt="1"/>
          </p:nvPr>
        </p:nvSpPr>
        <p:spPr>
          <a:xfrm>
            <a:off x="863600" y="1772816"/>
            <a:ext cx="7434663" cy="1181993"/>
          </a:xfrm>
        </p:spPr>
        <p:txBody>
          <a:bodyPr/>
          <a:lstStyle>
            <a:lvl1pPr>
              <a:lnSpc>
                <a:spcPts val="4000"/>
              </a:lnSpc>
              <a:defRPr sz="3800">
                <a:solidFill>
                  <a:schemeClr val="bg1"/>
                </a:solidFill>
              </a:defRPr>
            </a:lvl1pPr>
          </a:lstStyle>
          <a:p>
            <a:r>
              <a:rPr lang="de-DE" dirty="0" smtClean="0"/>
              <a:t>Projektpräsentation</a:t>
            </a:r>
            <a:endParaRPr lang="de-DE" dirty="0"/>
          </a:p>
        </p:txBody>
      </p:sp>
      <p:sp>
        <p:nvSpPr>
          <p:cNvPr id="3" name="Untertitel 2"/>
          <p:cNvSpPr>
            <a:spLocks noGrp="1"/>
          </p:cNvSpPr>
          <p:nvPr>
            <p:ph type="subTitle" idx="1" hasCustomPrompt="1"/>
          </p:nvPr>
        </p:nvSpPr>
        <p:spPr>
          <a:xfrm>
            <a:off x="863600" y="3330160"/>
            <a:ext cx="7434167" cy="288000"/>
          </a:xfrm>
        </p:spPr>
        <p:txBody>
          <a:bodyPr/>
          <a:lstStyle>
            <a:lvl1pPr marL="0" indent="0" algn="l">
              <a:lnSpc>
                <a:spcPts val="2200"/>
              </a:lnSpc>
              <a:spcAft>
                <a:spcPts val="0"/>
              </a:spcAft>
              <a:buNone/>
              <a:defRPr sz="1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Veranstalter</a:t>
            </a:r>
            <a:endParaRPr lang="de-DE" dirty="0"/>
          </a:p>
        </p:txBody>
      </p:sp>
      <p:sp>
        <p:nvSpPr>
          <p:cNvPr id="13" name="Textplatzhalter 12"/>
          <p:cNvSpPr>
            <a:spLocks noGrp="1"/>
          </p:cNvSpPr>
          <p:nvPr>
            <p:ph type="body" sz="quarter" idx="10" hasCustomPrompt="1"/>
          </p:nvPr>
        </p:nvSpPr>
        <p:spPr>
          <a:xfrm>
            <a:off x="863600" y="3618000"/>
            <a:ext cx="7434263" cy="288925"/>
          </a:xfrm>
        </p:spPr>
        <p:txBody>
          <a:bodyPr/>
          <a:lstStyle>
            <a:lvl1pPr>
              <a:lnSpc>
                <a:spcPts val="2200"/>
              </a:lnSpc>
              <a:spcAft>
                <a:spcPts val="0"/>
              </a:spcAft>
              <a:defRPr sz="1400">
                <a:solidFill>
                  <a:schemeClr val="bg1"/>
                </a:solidFill>
              </a:defRPr>
            </a:lvl1pPr>
          </a:lstStyle>
          <a:p>
            <a:pPr lvl="0"/>
            <a:r>
              <a:rPr lang="de-DE" dirty="0" smtClean="0"/>
              <a:t>Ort, Datum</a:t>
            </a:r>
            <a:endParaRPr lang="de-DE" dirty="0"/>
          </a:p>
        </p:txBody>
      </p:sp>
      <p:sp>
        <p:nvSpPr>
          <p:cNvPr id="15" name="Textplatzhalter 14"/>
          <p:cNvSpPr>
            <a:spLocks noGrp="1"/>
          </p:cNvSpPr>
          <p:nvPr>
            <p:ph type="body" sz="quarter" idx="11" hasCustomPrompt="1"/>
          </p:nvPr>
        </p:nvSpPr>
        <p:spPr>
          <a:xfrm>
            <a:off x="863600" y="3906000"/>
            <a:ext cx="7434263" cy="288000"/>
          </a:xfrm>
        </p:spPr>
        <p:txBody>
          <a:bodyPr/>
          <a:lstStyle>
            <a:lvl1pPr>
              <a:lnSpc>
                <a:spcPts val="2200"/>
              </a:lnSpc>
              <a:spcAft>
                <a:spcPts val="0"/>
              </a:spcAft>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de-DE" dirty="0" smtClean="0"/>
              <a:t>Referent</a:t>
            </a:r>
            <a:endParaRPr lang="de-DE" dirty="0"/>
          </a:p>
        </p:txBody>
      </p:sp>
    </p:spTree>
    <p:extLst>
      <p:ext uri="{BB962C8B-B14F-4D97-AF65-F5344CB8AC3E}">
        <p14:creationId xmlns:p14="http://schemas.microsoft.com/office/powerpoint/2010/main" val="285630939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halt A">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7" name="Datumsplatzhalter 6"/>
          <p:cNvSpPr>
            <a:spLocks noGrp="1"/>
          </p:cNvSpPr>
          <p:nvPr>
            <p:ph type="dt" sz="half" idx="10"/>
          </p:nvPr>
        </p:nvSpPr>
        <p:spPr/>
        <p:txBody>
          <a:bodyPr/>
          <a:lstStyle>
            <a:lvl1pPr>
              <a:defRPr/>
            </a:lvl1pPr>
          </a:lstStyle>
          <a:p>
            <a:r>
              <a:rPr lang="de-DE" dirty="0" smtClean="0"/>
              <a:t>Datum</a:t>
            </a:r>
            <a:endParaRPr lang="de-DE" dirty="0"/>
          </a:p>
        </p:txBody>
      </p:sp>
      <p:sp>
        <p:nvSpPr>
          <p:cNvPr id="8" name="Fußzeilenplatzhalter 7"/>
          <p:cNvSpPr>
            <a:spLocks noGrp="1"/>
          </p:cNvSpPr>
          <p:nvPr>
            <p:ph type="ftr" sz="quarter" idx="11"/>
          </p:nvPr>
        </p:nvSpPr>
        <p:spPr/>
        <p:txBody>
          <a:bodyPr/>
          <a:lstStyle/>
          <a:p>
            <a:pPr>
              <a:lnSpc>
                <a:spcPts val="1200"/>
              </a:lnSpc>
            </a:pPr>
            <a:r>
              <a:rPr lang="de-DE" smtClean="0"/>
              <a:t>Präsentationstitel</a:t>
            </a:r>
            <a:endParaRPr lang="de-DE" dirty="0"/>
          </a:p>
        </p:txBody>
      </p:sp>
      <p:sp>
        <p:nvSpPr>
          <p:cNvPr id="9" name="Foliennummernplatzhalter 8"/>
          <p:cNvSpPr>
            <a:spLocks noGrp="1"/>
          </p:cNvSpPr>
          <p:nvPr>
            <p:ph type="sldNum" sz="quarter" idx="12"/>
          </p:nvPr>
        </p:nvSpPr>
        <p:spPr/>
        <p:txBody>
          <a:bodyPr/>
          <a:lstStyle/>
          <a:p>
            <a:r>
              <a:rPr lang="de-DE" smtClean="0"/>
              <a:t>Seite </a:t>
            </a:r>
            <a:fld id="{B234B270-3BAF-429C-852E-E8FD4DA1E567}" type="slidenum">
              <a:rPr lang="de-DE" smtClean="0"/>
              <a:pPr/>
              <a:t>‹Nr.›</a:t>
            </a:fld>
            <a:endParaRPr lang="de-DE" dirty="0"/>
          </a:p>
        </p:txBody>
      </p:sp>
      <p:sp>
        <p:nvSpPr>
          <p:cNvPr id="5" name="Inhaltsplatzhalter 4"/>
          <p:cNvSpPr>
            <a:spLocks noGrp="1"/>
          </p:cNvSpPr>
          <p:nvPr>
            <p:ph sz="quarter" idx="13"/>
          </p:nvPr>
        </p:nvSpPr>
        <p:spPr>
          <a:xfrm>
            <a:off x="360000" y="1512000"/>
            <a:ext cx="8424000" cy="46404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Tree>
    <p:extLst>
      <p:ext uri="{BB962C8B-B14F-4D97-AF65-F5344CB8AC3E}">
        <p14:creationId xmlns:p14="http://schemas.microsoft.com/office/powerpoint/2010/main" val="32204184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halt B">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7" name="Datumsplatzhalter 6"/>
          <p:cNvSpPr>
            <a:spLocks noGrp="1"/>
          </p:cNvSpPr>
          <p:nvPr>
            <p:ph type="dt" sz="half" idx="10"/>
          </p:nvPr>
        </p:nvSpPr>
        <p:spPr/>
        <p:txBody>
          <a:bodyPr/>
          <a:lstStyle>
            <a:lvl1pPr>
              <a:defRPr/>
            </a:lvl1pPr>
          </a:lstStyle>
          <a:p>
            <a:r>
              <a:rPr lang="de-DE" dirty="0" smtClean="0"/>
              <a:t>Datum</a:t>
            </a:r>
            <a:endParaRPr lang="de-DE" dirty="0"/>
          </a:p>
        </p:txBody>
      </p:sp>
      <p:sp>
        <p:nvSpPr>
          <p:cNvPr id="8" name="Fußzeilenplatzhalter 7"/>
          <p:cNvSpPr>
            <a:spLocks noGrp="1"/>
          </p:cNvSpPr>
          <p:nvPr>
            <p:ph type="ftr" sz="quarter" idx="11"/>
          </p:nvPr>
        </p:nvSpPr>
        <p:spPr/>
        <p:txBody>
          <a:bodyPr/>
          <a:lstStyle/>
          <a:p>
            <a:pPr>
              <a:lnSpc>
                <a:spcPts val="1200"/>
              </a:lnSpc>
            </a:pPr>
            <a:r>
              <a:rPr lang="de-DE" smtClean="0"/>
              <a:t>Präsentationstitel</a:t>
            </a:r>
            <a:endParaRPr lang="de-DE" dirty="0"/>
          </a:p>
        </p:txBody>
      </p:sp>
      <p:sp>
        <p:nvSpPr>
          <p:cNvPr id="9" name="Foliennummernplatzhalter 8"/>
          <p:cNvSpPr>
            <a:spLocks noGrp="1"/>
          </p:cNvSpPr>
          <p:nvPr>
            <p:ph type="sldNum" sz="quarter" idx="12"/>
          </p:nvPr>
        </p:nvSpPr>
        <p:spPr/>
        <p:txBody>
          <a:bodyPr/>
          <a:lstStyle/>
          <a:p>
            <a:r>
              <a:rPr lang="de-DE" smtClean="0"/>
              <a:t>Seite </a:t>
            </a:r>
            <a:fld id="{B234B270-3BAF-429C-852E-E8FD4DA1E567}" type="slidenum">
              <a:rPr lang="de-DE" smtClean="0"/>
              <a:pPr/>
              <a:t>‹Nr.›</a:t>
            </a:fld>
            <a:endParaRPr lang="de-DE" dirty="0"/>
          </a:p>
        </p:txBody>
      </p:sp>
      <p:sp>
        <p:nvSpPr>
          <p:cNvPr id="5" name="Inhaltsplatzhalter 4"/>
          <p:cNvSpPr>
            <a:spLocks noGrp="1"/>
          </p:cNvSpPr>
          <p:nvPr>
            <p:ph sz="quarter" idx="13"/>
          </p:nvPr>
        </p:nvSpPr>
        <p:spPr>
          <a:xfrm>
            <a:off x="360000" y="1512000"/>
            <a:ext cx="6804000" cy="47268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Tree>
    <p:extLst>
      <p:ext uri="{BB962C8B-B14F-4D97-AF65-F5344CB8AC3E}">
        <p14:creationId xmlns:p14="http://schemas.microsoft.com/office/powerpoint/2010/main" val="227930314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halt C">
    <p:spTree>
      <p:nvGrpSpPr>
        <p:cNvPr id="1" name=""/>
        <p:cNvGrpSpPr/>
        <p:nvPr/>
      </p:nvGrpSpPr>
      <p:grpSpPr>
        <a:xfrm>
          <a:off x="0" y="0"/>
          <a:ext cx="0" cy="0"/>
          <a:chOff x="0" y="0"/>
          <a:chExt cx="0" cy="0"/>
        </a:xfrm>
      </p:grpSpPr>
      <p:sp>
        <p:nvSpPr>
          <p:cNvPr id="2" name="Titel 1"/>
          <p:cNvSpPr>
            <a:spLocks noGrp="1"/>
          </p:cNvSpPr>
          <p:nvPr>
            <p:ph type="title"/>
          </p:nvPr>
        </p:nvSpPr>
        <p:spPr>
          <a:xfrm>
            <a:off x="360000" y="188640"/>
            <a:ext cx="6804288" cy="792088"/>
          </a:xfrm>
        </p:spPr>
        <p:txBody>
          <a:bodyPr/>
          <a:lstStyle/>
          <a:p>
            <a:r>
              <a:rPr lang="de-DE" smtClean="0"/>
              <a:t>Titelmasterformat durch Klicken bearbeiten</a:t>
            </a:r>
            <a:endParaRPr lang="de-DE"/>
          </a:p>
        </p:txBody>
      </p:sp>
      <p:sp>
        <p:nvSpPr>
          <p:cNvPr id="5" name="Datumsplatzhalter 4"/>
          <p:cNvSpPr>
            <a:spLocks noGrp="1"/>
          </p:cNvSpPr>
          <p:nvPr>
            <p:ph type="dt" sz="half" idx="10"/>
          </p:nvPr>
        </p:nvSpPr>
        <p:spPr/>
        <p:txBody>
          <a:bodyPr/>
          <a:lstStyle>
            <a:lvl1pPr>
              <a:defRPr/>
            </a:lvl1pPr>
          </a:lstStyle>
          <a:p>
            <a:r>
              <a:rPr lang="de-DE" dirty="0" smtClean="0"/>
              <a:t>Datum</a:t>
            </a:r>
            <a:endParaRPr lang="de-DE" dirty="0"/>
          </a:p>
        </p:txBody>
      </p:sp>
      <p:sp>
        <p:nvSpPr>
          <p:cNvPr id="6" name="Fußzeilenplatzhalter 5"/>
          <p:cNvSpPr>
            <a:spLocks noGrp="1"/>
          </p:cNvSpPr>
          <p:nvPr>
            <p:ph type="ftr" sz="quarter" idx="11"/>
          </p:nvPr>
        </p:nvSpPr>
        <p:spPr/>
        <p:txBody>
          <a:bodyPr/>
          <a:lstStyle/>
          <a:p>
            <a:r>
              <a:rPr lang="de-DE" smtClean="0"/>
              <a:t>Präsentationstitel</a:t>
            </a:r>
            <a:endParaRPr lang="de-DE"/>
          </a:p>
        </p:txBody>
      </p:sp>
      <p:sp>
        <p:nvSpPr>
          <p:cNvPr id="7" name="Foliennummernplatzhalter 6"/>
          <p:cNvSpPr>
            <a:spLocks noGrp="1"/>
          </p:cNvSpPr>
          <p:nvPr>
            <p:ph type="sldNum" sz="quarter" idx="12"/>
          </p:nvPr>
        </p:nvSpPr>
        <p:spPr/>
        <p:txBody>
          <a:bodyPr/>
          <a:lstStyle/>
          <a:p>
            <a:r>
              <a:rPr lang="de-DE" dirty="0" smtClean="0"/>
              <a:t>Seite </a:t>
            </a:r>
            <a:fld id="{B234B270-3BAF-429C-852E-E8FD4DA1E567}" type="slidenum">
              <a:rPr lang="de-DE" smtClean="0"/>
              <a:pPr/>
              <a:t>‹Nr.›</a:t>
            </a:fld>
            <a:endParaRPr lang="de-DE" dirty="0"/>
          </a:p>
        </p:txBody>
      </p:sp>
      <p:sp>
        <p:nvSpPr>
          <p:cNvPr id="11" name="Inhaltsplatzhalter 10"/>
          <p:cNvSpPr>
            <a:spLocks noGrp="1"/>
          </p:cNvSpPr>
          <p:nvPr>
            <p:ph sz="quarter" idx="13"/>
          </p:nvPr>
        </p:nvSpPr>
        <p:spPr>
          <a:xfrm>
            <a:off x="360000" y="1512000"/>
            <a:ext cx="4500032" cy="46800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13" name="Inhaltsplatzhalter 12"/>
          <p:cNvSpPr>
            <a:spLocks noGrp="1"/>
          </p:cNvSpPr>
          <p:nvPr>
            <p:ph sz="quarter" idx="14"/>
          </p:nvPr>
        </p:nvSpPr>
        <p:spPr>
          <a:xfrm>
            <a:off x="5148064" y="1512000"/>
            <a:ext cx="3600649" cy="46800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Tree>
    <p:extLst>
      <p:ext uri="{BB962C8B-B14F-4D97-AF65-F5344CB8AC3E}">
        <p14:creationId xmlns:p14="http://schemas.microsoft.com/office/powerpoint/2010/main" val="196766751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halt 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a:xfrm>
            <a:off x="360000" y="1512000"/>
            <a:ext cx="8424936" cy="115212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8" name="Inhaltsplatzhalter 7"/>
          <p:cNvSpPr>
            <a:spLocks noGrp="1"/>
          </p:cNvSpPr>
          <p:nvPr>
            <p:ph sz="quarter" idx="13"/>
          </p:nvPr>
        </p:nvSpPr>
        <p:spPr>
          <a:xfrm>
            <a:off x="360936" y="2852936"/>
            <a:ext cx="8424000" cy="324036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7" name="Datumsplatzhalter 6"/>
          <p:cNvSpPr>
            <a:spLocks noGrp="1"/>
          </p:cNvSpPr>
          <p:nvPr>
            <p:ph type="dt" sz="half" idx="14"/>
          </p:nvPr>
        </p:nvSpPr>
        <p:spPr/>
        <p:txBody>
          <a:bodyPr/>
          <a:lstStyle>
            <a:lvl1pPr>
              <a:defRPr/>
            </a:lvl1pPr>
          </a:lstStyle>
          <a:p>
            <a:r>
              <a:rPr lang="de-DE" dirty="0" smtClean="0"/>
              <a:t>Datum</a:t>
            </a:r>
            <a:endParaRPr lang="de-DE" dirty="0"/>
          </a:p>
        </p:txBody>
      </p:sp>
      <p:sp>
        <p:nvSpPr>
          <p:cNvPr id="9" name="Fußzeilenplatzhalter 8"/>
          <p:cNvSpPr>
            <a:spLocks noGrp="1"/>
          </p:cNvSpPr>
          <p:nvPr>
            <p:ph type="ftr" sz="quarter" idx="15"/>
          </p:nvPr>
        </p:nvSpPr>
        <p:spPr/>
        <p:txBody>
          <a:bodyPr/>
          <a:lstStyle/>
          <a:p>
            <a:pPr>
              <a:lnSpc>
                <a:spcPts val="1200"/>
              </a:lnSpc>
            </a:pPr>
            <a:r>
              <a:rPr lang="de-DE" smtClean="0"/>
              <a:t>Präsentationstitel</a:t>
            </a:r>
            <a:endParaRPr lang="de-DE" dirty="0"/>
          </a:p>
        </p:txBody>
      </p:sp>
      <p:sp>
        <p:nvSpPr>
          <p:cNvPr id="10" name="Foliennummernplatzhalter 9"/>
          <p:cNvSpPr>
            <a:spLocks noGrp="1"/>
          </p:cNvSpPr>
          <p:nvPr>
            <p:ph type="sldNum" sz="quarter" idx="16"/>
          </p:nvPr>
        </p:nvSpPr>
        <p:spPr/>
        <p:txBody>
          <a:bodyPr/>
          <a:lstStyle/>
          <a:p>
            <a:r>
              <a:rPr lang="de-DE" smtClean="0"/>
              <a:t>Seite </a:t>
            </a:r>
            <a:fld id="{B234B270-3BAF-429C-852E-E8FD4DA1E567}" type="slidenum">
              <a:rPr lang="de-DE" smtClean="0"/>
              <a:pPr/>
              <a:t>‹Nr.›</a:t>
            </a:fld>
            <a:endParaRPr lang="de-DE" dirty="0"/>
          </a:p>
        </p:txBody>
      </p:sp>
    </p:spTree>
    <p:extLst>
      <p:ext uri="{BB962C8B-B14F-4D97-AF65-F5344CB8AC3E}">
        <p14:creationId xmlns:p14="http://schemas.microsoft.com/office/powerpoint/2010/main" val="179054768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ndfolie">
    <p:spTree>
      <p:nvGrpSpPr>
        <p:cNvPr id="1" name=""/>
        <p:cNvGrpSpPr/>
        <p:nvPr/>
      </p:nvGrpSpPr>
      <p:grpSpPr>
        <a:xfrm>
          <a:off x="0" y="0"/>
          <a:ext cx="0" cy="0"/>
          <a:chOff x="0" y="0"/>
          <a:chExt cx="0" cy="0"/>
        </a:xfrm>
      </p:grpSpPr>
      <p:sp>
        <p:nvSpPr>
          <p:cNvPr id="9" name="Rechteck 8"/>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p:cNvSpPr/>
          <p:nvPr userDrawn="1"/>
        </p:nvSpPr>
        <p:spPr>
          <a:xfrm>
            <a:off x="360000" y="3068960"/>
            <a:ext cx="8424000" cy="3267040"/>
          </a:xfrm>
          <a:prstGeom prst="rect">
            <a:avLst/>
          </a:prstGeom>
          <a:solidFill>
            <a:srgbClr val="FF5050"/>
          </a:solidFill>
          <a:ln>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8" name="Gerade Verbindung 17"/>
          <p:cNvCxnSpPr/>
          <p:nvPr userDrawn="1"/>
        </p:nvCxnSpPr>
        <p:spPr>
          <a:xfrm>
            <a:off x="360000" y="6336000"/>
            <a:ext cx="8424936"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4" name="Textfeld 3"/>
          <p:cNvSpPr txBox="1"/>
          <p:nvPr userDrawn="1"/>
        </p:nvSpPr>
        <p:spPr>
          <a:xfrm>
            <a:off x="827584" y="2276872"/>
            <a:ext cx="2160240" cy="646331"/>
          </a:xfrm>
          <a:prstGeom prst="rect">
            <a:avLst/>
          </a:prstGeom>
          <a:noFill/>
        </p:spPr>
        <p:txBody>
          <a:bodyPr wrap="square" rtlCol="0">
            <a:spAutoFit/>
          </a:bodyPr>
          <a:lstStyle/>
          <a:p>
            <a:r>
              <a:rPr lang="de-DE" sz="3600" dirty="0" smtClean="0"/>
              <a:t>Kontakt</a:t>
            </a:r>
            <a:endParaRPr lang="de-DE" sz="3600" dirty="0"/>
          </a:p>
        </p:txBody>
      </p:sp>
      <p:sp>
        <p:nvSpPr>
          <p:cNvPr id="6" name="Textfeld 5"/>
          <p:cNvSpPr txBox="1"/>
          <p:nvPr userDrawn="1"/>
        </p:nvSpPr>
        <p:spPr>
          <a:xfrm>
            <a:off x="827584" y="3312000"/>
            <a:ext cx="7416824" cy="2808312"/>
          </a:xfrm>
          <a:prstGeom prst="rect">
            <a:avLst/>
          </a:prstGeom>
          <a:noFill/>
        </p:spPr>
        <p:txBody>
          <a:bodyPr wrap="square" rtlCol="0">
            <a:noAutofit/>
          </a:bodyPr>
          <a:lstStyle/>
          <a:p>
            <a:pPr>
              <a:lnSpc>
                <a:spcPts val="2000"/>
              </a:lnSpc>
            </a:pPr>
            <a:endParaRPr lang="de-DE" sz="1200" dirty="0">
              <a:solidFill>
                <a:schemeClr val="bg1"/>
              </a:solidFill>
            </a:endParaRPr>
          </a:p>
        </p:txBody>
      </p:sp>
    </p:spTree>
    <p:extLst>
      <p:ext uri="{BB962C8B-B14F-4D97-AF65-F5344CB8AC3E}">
        <p14:creationId xmlns:p14="http://schemas.microsoft.com/office/powerpoint/2010/main" val="275584758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360000" y="188640"/>
            <a:ext cx="6804288" cy="792088"/>
          </a:xfrm>
          <a:prstGeom prst="rect">
            <a:avLst/>
          </a:prstGeom>
        </p:spPr>
        <p:txBody>
          <a:bodyPr vert="horz" lIns="0" tIns="0" rIns="0" bIns="0" rtlCol="0" anchor="b" anchorCtr="0">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360000" y="1512000"/>
            <a:ext cx="8424936" cy="4641379"/>
          </a:xfrm>
          <a:prstGeom prst="rect">
            <a:avLst/>
          </a:prstGeom>
        </p:spPr>
        <p:txBody>
          <a:bodyPr vert="horz" lIns="0" tIns="0" rIns="0" bIns="0" rtlCol="0">
            <a:no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a:p>
            <a:pPr lvl="5"/>
            <a:r>
              <a:rPr lang="de-DE" dirty="0" smtClean="0"/>
              <a:t>Sechste Ebene</a:t>
            </a:r>
            <a:endParaRPr lang="de-DE" dirty="0"/>
          </a:p>
        </p:txBody>
      </p:sp>
      <p:sp>
        <p:nvSpPr>
          <p:cNvPr id="4" name="Datumsplatzhalter 3"/>
          <p:cNvSpPr>
            <a:spLocks noGrp="1"/>
          </p:cNvSpPr>
          <p:nvPr>
            <p:ph type="dt" sz="half" idx="2"/>
          </p:nvPr>
        </p:nvSpPr>
        <p:spPr>
          <a:xfrm>
            <a:off x="7416000" y="6376243"/>
            <a:ext cx="648072" cy="179730"/>
          </a:xfrm>
          <a:prstGeom prst="rect">
            <a:avLst/>
          </a:prstGeom>
        </p:spPr>
        <p:txBody>
          <a:bodyPr vert="horz" lIns="0" tIns="0" rIns="0" bIns="0" rtlCol="0" anchor="t" anchorCtr="0"/>
          <a:lstStyle>
            <a:lvl1pPr algn="ctr">
              <a:defRPr sz="1000" b="1">
                <a:solidFill>
                  <a:schemeClr val="accent4"/>
                </a:solidFill>
              </a:defRPr>
            </a:lvl1pPr>
          </a:lstStyle>
          <a:p>
            <a:r>
              <a:rPr lang="de-DE" dirty="0" smtClean="0"/>
              <a:t>Datum</a:t>
            </a:r>
            <a:endParaRPr lang="de-DE" dirty="0"/>
          </a:p>
        </p:txBody>
      </p:sp>
      <p:sp>
        <p:nvSpPr>
          <p:cNvPr id="5" name="Fußzeilenplatzhalter 4"/>
          <p:cNvSpPr>
            <a:spLocks noGrp="1"/>
          </p:cNvSpPr>
          <p:nvPr>
            <p:ph type="ftr" sz="quarter" idx="3"/>
          </p:nvPr>
        </p:nvSpPr>
        <p:spPr>
          <a:xfrm>
            <a:off x="4302000" y="6376243"/>
            <a:ext cx="2895600" cy="351210"/>
          </a:xfrm>
          <a:prstGeom prst="rect">
            <a:avLst/>
          </a:prstGeom>
        </p:spPr>
        <p:txBody>
          <a:bodyPr vert="horz" lIns="0" tIns="0" rIns="0" bIns="0" rtlCol="0" anchor="t" anchorCtr="0"/>
          <a:lstStyle>
            <a:lvl1pPr algn="r">
              <a:defRPr sz="1000" b="1">
                <a:solidFill>
                  <a:schemeClr val="accent4"/>
                </a:solidFill>
              </a:defRPr>
            </a:lvl1pPr>
          </a:lstStyle>
          <a:p>
            <a:pPr>
              <a:lnSpc>
                <a:spcPts val="1200"/>
              </a:lnSpc>
            </a:pPr>
            <a:r>
              <a:rPr lang="de-DE" dirty="0" smtClean="0"/>
              <a:t>Präsentationstitel</a:t>
            </a:r>
            <a:endParaRPr lang="de-DE" dirty="0"/>
          </a:p>
        </p:txBody>
      </p:sp>
      <p:sp>
        <p:nvSpPr>
          <p:cNvPr id="6" name="Foliennummernplatzhalter 5"/>
          <p:cNvSpPr>
            <a:spLocks noGrp="1"/>
          </p:cNvSpPr>
          <p:nvPr>
            <p:ph type="sldNum" sz="quarter" idx="4"/>
          </p:nvPr>
        </p:nvSpPr>
        <p:spPr>
          <a:xfrm>
            <a:off x="8136000" y="6376243"/>
            <a:ext cx="612464" cy="215443"/>
          </a:xfrm>
          <a:prstGeom prst="rect">
            <a:avLst/>
          </a:prstGeom>
        </p:spPr>
        <p:txBody>
          <a:bodyPr vert="horz" lIns="0" tIns="0" rIns="0" bIns="0" rtlCol="0" anchor="t" anchorCtr="0"/>
          <a:lstStyle>
            <a:lvl1pPr algn="r">
              <a:defRPr sz="1000" b="1">
                <a:solidFill>
                  <a:schemeClr val="accent4"/>
                </a:solidFill>
              </a:defRPr>
            </a:lvl1pPr>
          </a:lstStyle>
          <a:p>
            <a:r>
              <a:rPr lang="de-DE" dirty="0" smtClean="0"/>
              <a:t>Seite </a:t>
            </a:r>
            <a:fld id="{B234B270-3BAF-429C-852E-E8FD4DA1E567}" type="slidenum">
              <a:rPr lang="de-DE" smtClean="0"/>
              <a:pPr/>
              <a:t>‹Nr.›</a:t>
            </a:fld>
            <a:endParaRPr lang="de-DE" dirty="0"/>
          </a:p>
        </p:txBody>
      </p:sp>
      <p:cxnSp>
        <p:nvCxnSpPr>
          <p:cNvPr id="7" name="Gerade Verbindung 6"/>
          <p:cNvCxnSpPr/>
          <p:nvPr/>
        </p:nvCxnSpPr>
        <p:spPr>
          <a:xfrm>
            <a:off x="360000" y="1080000"/>
            <a:ext cx="8424936" cy="0"/>
          </a:xfrm>
          <a:prstGeom prst="line">
            <a:avLst/>
          </a:prstGeom>
          <a:ln w="12700">
            <a:solidFill>
              <a:srgbClr val="FF5050"/>
            </a:solidFill>
          </a:ln>
        </p:spPr>
        <p:style>
          <a:lnRef idx="1">
            <a:schemeClr val="accent1"/>
          </a:lnRef>
          <a:fillRef idx="0">
            <a:schemeClr val="accent1"/>
          </a:fillRef>
          <a:effectRef idx="0">
            <a:schemeClr val="accent1"/>
          </a:effectRef>
          <a:fontRef idx="minor">
            <a:schemeClr val="tx1"/>
          </a:fontRef>
        </p:style>
      </p:cxnSp>
      <p:cxnSp>
        <p:nvCxnSpPr>
          <p:cNvPr id="8" name="Gerade Verbindung 7"/>
          <p:cNvCxnSpPr/>
          <p:nvPr/>
        </p:nvCxnSpPr>
        <p:spPr>
          <a:xfrm>
            <a:off x="360000" y="6336000"/>
            <a:ext cx="8424936" cy="0"/>
          </a:xfrm>
          <a:prstGeom prst="line">
            <a:avLst/>
          </a:prstGeom>
          <a:ln w="12700">
            <a:solidFill>
              <a:srgbClr val="FF5050"/>
            </a:solidFill>
          </a:ln>
        </p:spPr>
        <p:style>
          <a:lnRef idx="1">
            <a:schemeClr val="accent1"/>
          </a:lnRef>
          <a:fillRef idx="0">
            <a:schemeClr val="accent1"/>
          </a:fillRef>
          <a:effectRef idx="0">
            <a:schemeClr val="accent1"/>
          </a:effectRef>
          <a:fontRef idx="minor">
            <a:schemeClr val="tx1"/>
          </a:fontRef>
        </p:style>
      </p:cxnSp>
      <p:sp>
        <p:nvSpPr>
          <p:cNvPr id="11" name="Textfeld 10"/>
          <p:cNvSpPr txBox="1"/>
          <p:nvPr/>
        </p:nvSpPr>
        <p:spPr>
          <a:xfrm>
            <a:off x="360000" y="6381909"/>
            <a:ext cx="3851960" cy="215443"/>
          </a:xfrm>
          <a:prstGeom prst="rect">
            <a:avLst/>
          </a:prstGeom>
          <a:noFill/>
        </p:spPr>
        <p:txBody>
          <a:bodyPr wrap="square" lIns="0" tIns="0" rIns="0" bIns="0" rtlCol="0">
            <a:noAutofit/>
          </a:bodyPr>
          <a:lstStyle/>
          <a:p>
            <a:r>
              <a:rPr lang="de-DE" sz="1000" b="1" i="0" u="none" strike="noStrike" kern="1200" baseline="0" dirty="0" smtClean="0">
                <a:solidFill>
                  <a:schemeClr val="accent4"/>
                </a:solidFill>
                <a:latin typeface="+mn-lt"/>
                <a:ea typeface="+mn-ea"/>
                <a:cs typeface="+mn-cs"/>
              </a:rPr>
              <a:t>Modul 4 – Recht und Regeln</a:t>
            </a:r>
            <a:endParaRPr lang="de-DE" sz="1000" b="1" dirty="0">
              <a:solidFill>
                <a:schemeClr val="accent4"/>
              </a:solidFill>
            </a:endParaRPr>
          </a:p>
        </p:txBody>
      </p:sp>
      <p:sp>
        <p:nvSpPr>
          <p:cNvPr id="13" name="Textfeld 12"/>
          <p:cNvSpPr txBox="1"/>
          <p:nvPr/>
        </p:nvSpPr>
        <p:spPr>
          <a:xfrm>
            <a:off x="8136000" y="6376243"/>
            <a:ext cx="143548" cy="215443"/>
          </a:xfrm>
          <a:prstGeom prst="rect">
            <a:avLst/>
          </a:prstGeom>
          <a:noFill/>
        </p:spPr>
        <p:txBody>
          <a:bodyPr wrap="square" lIns="0" tIns="0" rIns="0" bIns="0" rtlCol="0">
            <a:noAutofit/>
          </a:bodyPr>
          <a:lstStyle/>
          <a:p>
            <a:r>
              <a:rPr lang="de-DE" sz="1000" b="1" i="0" u="none" strike="noStrike" kern="1200" baseline="0" dirty="0" smtClean="0">
                <a:solidFill>
                  <a:schemeClr val="accent4"/>
                </a:solidFill>
                <a:latin typeface="+mn-lt"/>
                <a:ea typeface="+mn-ea"/>
                <a:cs typeface="+mn-cs"/>
              </a:rPr>
              <a:t>//</a:t>
            </a:r>
            <a:endParaRPr lang="de-DE" sz="1000" b="1" dirty="0">
              <a:solidFill>
                <a:schemeClr val="accent4"/>
              </a:solidFill>
            </a:endParaRPr>
          </a:p>
        </p:txBody>
      </p:sp>
      <p:sp>
        <p:nvSpPr>
          <p:cNvPr id="15" name="Textfeld 14"/>
          <p:cNvSpPr txBox="1"/>
          <p:nvPr/>
        </p:nvSpPr>
        <p:spPr>
          <a:xfrm>
            <a:off x="7272000" y="6376243"/>
            <a:ext cx="143548" cy="215443"/>
          </a:xfrm>
          <a:prstGeom prst="rect">
            <a:avLst/>
          </a:prstGeom>
          <a:noFill/>
        </p:spPr>
        <p:txBody>
          <a:bodyPr wrap="square" lIns="0" tIns="0" rIns="0" bIns="0" rtlCol="0">
            <a:noAutofit/>
          </a:bodyPr>
          <a:lstStyle/>
          <a:p>
            <a:r>
              <a:rPr lang="de-DE" sz="1000" b="1" i="0" u="none" strike="noStrike" kern="1200" baseline="0" dirty="0" smtClean="0">
                <a:solidFill>
                  <a:schemeClr val="accent4"/>
                </a:solidFill>
                <a:latin typeface="+mn-lt"/>
                <a:ea typeface="+mn-ea"/>
                <a:cs typeface="+mn-cs"/>
              </a:rPr>
              <a:t>//</a:t>
            </a:r>
            <a:endParaRPr lang="de-DE" sz="1000" b="1" dirty="0">
              <a:solidFill>
                <a:schemeClr val="accent4"/>
              </a:solidFill>
            </a:endParaRPr>
          </a:p>
        </p:txBody>
      </p:sp>
    </p:spTree>
    <p:extLst>
      <p:ext uri="{BB962C8B-B14F-4D97-AF65-F5344CB8AC3E}">
        <p14:creationId xmlns:p14="http://schemas.microsoft.com/office/powerpoint/2010/main" val="32325452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2" r:id="rId4"/>
    <p:sldLayoutId id="2147483661" r:id="rId5"/>
    <p:sldLayoutId id="2147483662" r:id="rId6"/>
  </p:sldLayoutIdLst>
  <p:timing>
    <p:tnLst>
      <p:par>
        <p:cTn id="1" dur="indefinite" restart="never" nodeType="tmRoot"/>
      </p:par>
    </p:tnLst>
  </p:timing>
  <p:hf hdr="0"/>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0" indent="0" algn="l" defTabSz="914400" rtl="0" eaLnBrk="1" latinLnBrk="0" hangingPunct="1">
        <a:lnSpc>
          <a:spcPts val="2800"/>
        </a:lnSpc>
        <a:spcBef>
          <a:spcPts val="0"/>
        </a:spcBef>
        <a:spcAft>
          <a:spcPts val="800"/>
        </a:spcAft>
        <a:buFont typeface="Arial" panose="020B0604020202020204" pitchFamily="34" charset="0"/>
        <a:buNone/>
        <a:defRPr sz="2200" kern="1200">
          <a:solidFill>
            <a:schemeClr val="accent4"/>
          </a:solidFill>
          <a:latin typeface="+mn-lt"/>
          <a:ea typeface="+mn-ea"/>
          <a:cs typeface="+mn-cs"/>
        </a:defRPr>
      </a:lvl1pPr>
      <a:lvl2pPr marL="216000" indent="-216000" algn="l" defTabSz="914400" rtl="0" eaLnBrk="1" latinLnBrk="0" hangingPunct="1">
        <a:lnSpc>
          <a:spcPts val="2800"/>
        </a:lnSpc>
        <a:spcBef>
          <a:spcPts val="0"/>
        </a:spcBef>
        <a:spcAft>
          <a:spcPts val="800"/>
        </a:spcAft>
        <a:buSzPct val="80000"/>
        <a:buFont typeface="Arial" panose="020B0604020202020204" pitchFamily="34" charset="0"/>
        <a:buChar char="•"/>
        <a:defRPr sz="2200" kern="1200">
          <a:solidFill>
            <a:schemeClr val="accent4"/>
          </a:solidFill>
          <a:latin typeface="+mn-lt"/>
          <a:ea typeface="+mn-ea"/>
          <a:cs typeface="+mn-cs"/>
        </a:defRPr>
      </a:lvl2pPr>
      <a:lvl3pPr marL="0" indent="0" algn="l" defTabSz="914400" rtl="0" eaLnBrk="1" latinLnBrk="0" hangingPunct="1">
        <a:lnSpc>
          <a:spcPts val="2000"/>
        </a:lnSpc>
        <a:spcBef>
          <a:spcPts val="0"/>
        </a:spcBef>
        <a:spcAft>
          <a:spcPts val="0"/>
        </a:spcAft>
        <a:buFont typeface="Arial" panose="020B0604020202020204" pitchFamily="34" charset="0"/>
        <a:buNone/>
        <a:defRPr sz="1600" kern="1200">
          <a:solidFill>
            <a:schemeClr val="tx1"/>
          </a:solidFill>
          <a:latin typeface="+mn-lt"/>
          <a:ea typeface="+mn-ea"/>
          <a:cs typeface="+mn-cs"/>
        </a:defRPr>
      </a:lvl3pPr>
      <a:lvl4pPr marL="216000" indent="-216000" algn="l" defTabSz="914400" rtl="0" eaLnBrk="1" latinLnBrk="0" hangingPunct="1">
        <a:lnSpc>
          <a:spcPts val="2000"/>
        </a:lnSpc>
        <a:spcBef>
          <a:spcPts val="0"/>
        </a:spcBef>
        <a:spcAft>
          <a:spcPts val="0"/>
        </a:spcAft>
        <a:buFont typeface="Arial" panose="020B0604020202020204" pitchFamily="34" charset="0"/>
        <a:buChar char="•"/>
        <a:defRPr sz="1600" kern="1200">
          <a:solidFill>
            <a:schemeClr val="tx1"/>
          </a:solidFill>
          <a:latin typeface="+mn-lt"/>
          <a:ea typeface="+mn-ea"/>
          <a:cs typeface="+mn-cs"/>
        </a:defRPr>
      </a:lvl4pPr>
      <a:lvl5pPr marL="0" indent="0" algn="l" defTabSz="914400" rtl="0" eaLnBrk="1" latinLnBrk="0" hangingPunct="1">
        <a:lnSpc>
          <a:spcPts val="1800"/>
        </a:lnSpc>
        <a:spcBef>
          <a:spcPts val="0"/>
        </a:spcBef>
        <a:spcAft>
          <a:spcPts val="0"/>
        </a:spcAft>
        <a:buFont typeface="Arial" panose="020B0604020202020204" pitchFamily="34" charset="0"/>
        <a:buNone/>
        <a:defRPr sz="1400" b="1" kern="1200">
          <a:solidFill>
            <a:schemeClr val="tx1"/>
          </a:solidFill>
          <a:latin typeface="+mn-lt"/>
          <a:ea typeface="+mn-ea"/>
          <a:cs typeface="+mn-cs"/>
        </a:defRPr>
      </a:lvl5pPr>
      <a:lvl6pPr marL="0" indent="0" algn="l" defTabSz="914400" rtl="0" eaLnBrk="1" latinLnBrk="0" hangingPunct="1">
        <a:lnSpc>
          <a:spcPts val="1400"/>
        </a:lnSpc>
        <a:spcBef>
          <a:spcPts val="0"/>
        </a:spcBef>
        <a:spcAft>
          <a:spcPts val="0"/>
        </a:spcAft>
        <a:buFont typeface="Arial" panose="020B0604020202020204" pitchFamily="34" charset="0"/>
        <a:buNone/>
        <a:defRPr sz="1200" b="1" kern="1200">
          <a:solidFill>
            <a:schemeClr val="accent4"/>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Modul 4 – Recht </a:t>
            </a:r>
            <a:r>
              <a:rPr lang="de-DE" dirty="0"/>
              <a:t>und Regeln</a:t>
            </a:r>
            <a:br>
              <a:rPr lang="de-DE" dirty="0"/>
            </a:br>
            <a:r>
              <a:rPr lang="de-DE" dirty="0" smtClean="0"/>
              <a:t>finanzielle Regelungen</a:t>
            </a:r>
            <a:endParaRPr lang="de-DE" dirty="0"/>
          </a:p>
        </p:txBody>
      </p:sp>
      <p:sp>
        <p:nvSpPr>
          <p:cNvPr id="3" name="Untertitel 2"/>
          <p:cNvSpPr>
            <a:spLocks noGrp="1"/>
          </p:cNvSpPr>
          <p:nvPr>
            <p:ph type="subTitle" idx="1"/>
          </p:nvPr>
        </p:nvSpPr>
        <p:spPr/>
        <p:txBody>
          <a:bodyPr/>
          <a:lstStyle/>
          <a:p>
            <a:endParaRPr lang="de-DE"/>
          </a:p>
        </p:txBody>
      </p:sp>
      <p:sp>
        <p:nvSpPr>
          <p:cNvPr id="4" name="Textplatzhalter 3"/>
          <p:cNvSpPr>
            <a:spLocks noGrp="1"/>
          </p:cNvSpPr>
          <p:nvPr>
            <p:ph type="body" sz="quarter" idx="10"/>
          </p:nvPr>
        </p:nvSpPr>
        <p:spPr/>
        <p:txBody>
          <a:bodyPr/>
          <a:lstStyle/>
          <a:p>
            <a:endParaRPr lang="de-DE"/>
          </a:p>
        </p:txBody>
      </p:sp>
      <p:sp>
        <p:nvSpPr>
          <p:cNvPr id="5" name="Textplatzhalter 4"/>
          <p:cNvSpPr>
            <a:spLocks noGrp="1"/>
          </p:cNvSpPr>
          <p:nvPr>
            <p:ph type="body" sz="quarter" idx="11"/>
          </p:nvPr>
        </p:nvSpPr>
        <p:spPr/>
        <p:txBody>
          <a:bodyPr/>
          <a:lstStyle/>
          <a:p>
            <a:endParaRPr lang="de-DE"/>
          </a:p>
        </p:txBody>
      </p:sp>
    </p:spTree>
    <p:extLst>
      <p:ext uri="{BB962C8B-B14F-4D97-AF65-F5344CB8AC3E}">
        <p14:creationId xmlns:p14="http://schemas.microsoft.com/office/powerpoint/2010/main" val="28096429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Steuerrechtliche Regelungen</a:t>
            </a:r>
            <a:endParaRPr lang="de-DE" dirty="0"/>
          </a:p>
        </p:txBody>
      </p:sp>
      <p:sp>
        <p:nvSpPr>
          <p:cNvPr id="3" name="Datumsplatzhalter 2"/>
          <p:cNvSpPr>
            <a:spLocks noGrp="1"/>
          </p:cNvSpPr>
          <p:nvPr>
            <p:ph type="dt" sz="half" idx="10"/>
          </p:nvPr>
        </p:nvSpPr>
        <p:spPr/>
        <p:txBody>
          <a:bodyPr/>
          <a:lstStyle/>
          <a:p>
            <a:r>
              <a:rPr lang="de-DE" dirty="0" smtClean="0"/>
              <a:t>Datum</a:t>
            </a:r>
            <a:endParaRPr lang="de-DE" dirty="0"/>
          </a:p>
        </p:txBody>
      </p:sp>
      <p:sp>
        <p:nvSpPr>
          <p:cNvPr id="4" name="Fußzeilenplatzhalter 3"/>
          <p:cNvSpPr>
            <a:spLocks noGrp="1"/>
          </p:cNvSpPr>
          <p:nvPr>
            <p:ph type="ftr" sz="quarter" idx="11"/>
          </p:nvPr>
        </p:nvSpPr>
        <p:spPr/>
        <p:txBody>
          <a:bodyPr/>
          <a:lstStyle/>
          <a:p>
            <a:pPr>
              <a:lnSpc>
                <a:spcPts val="1200"/>
              </a:lnSpc>
            </a:pPr>
            <a:r>
              <a:rPr lang="de-DE" dirty="0" smtClean="0"/>
              <a:t>Steuerrechtliche Regelungen</a:t>
            </a:r>
            <a:endParaRPr lang="de-DE" dirty="0"/>
          </a:p>
        </p:txBody>
      </p:sp>
      <p:sp>
        <p:nvSpPr>
          <p:cNvPr id="5" name="Foliennummernplatzhalter 4"/>
          <p:cNvSpPr>
            <a:spLocks noGrp="1"/>
          </p:cNvSpPr>
          <p:nvPr>
            <p:ph type="sldNum" sz="quarter" idx="12"/>
          </p:nvPr>
        </p:nvSpPr>
        <p:spPr/>
        <p:txBody>
          <a:bodyPr/>
          <a:lstStyle/>
          <a:p>
            <a:r>
              <a:rPr lang="de-DE" smtClean="0"/>
              <a:t>Seite </a:t>
            </a:r>
            <a:fld id="{B234B270-3BAF-429C-852E-E8FD4DA1E567}" type="slidenum">
              <a:rPr lang="de-DE" smtClean="0"/>
              <a:pPr/>
              <a:t>2</a:t>
            </a:fld>
            <a:endParaRPr lang="de-DE" dirty="0"/>
          </a:p>
        </p:txBody>
      </p:sp>
      <p:sp>
        <p:nvSpPr>
          <p:cNvPr id="6" name="Inhaltsplatzhalter 5"/>
          <p:cNvSpPr>
            <a:spLocks noGrp="1"/>
          </p:cNvSpPr>
          <p:nvPr>
            <p:ph sz="quarter" idx="13"/>
          </p:nvPr>
        </p:nvSpPr>
        <p:spPr/>
        <p:txBody>
          <a:bodyPr/>
          <a:lstStyle/>
          <a:p>
            <a:pPr lvl="0"/>
            <a:r>
              <a:rPr lang="de-DE" sz="2400" dirty="0" smtClean="0">
                <a:solidFill>
                  <a:srgbClr val="FF0000"/>
                </a:solidFill>
              </a:rPr>
              <a:t>Auslagenersatz (bspw. für Fahrtickets)</a:t>
            </a:r>
          </a:p>
          <a:p>
            <a:endParaRPr lang="de-DE" sz="2400" dirty="0" smtClean="0">
              <a:solidFill>
                <a:schemeClr val="tx1"/>
              </a:solidFill>
            </a:endParaRPr>
          </a:p>
          <a:p>
            <a:pPr marL="342900" indent="-342900">
              <a:buClr>
                <a:srgbClr val="FF5050"/>
              </a:buClr>
              <a:buFont typeface="Arial" panose="020B0604020202020204" pitchFamily="34" charset="0"/>
              <a:buChar char="•"/>
            </a:pPr>
            <a:r>
              <a:rPr lang="de-DE" sz="2400" dirty="0" smtClean="0">
                <a:solidFill>
                  <a:schemeClr val="tx1"/>
                </a:solidFill>
              </a:rPr>
              <a:t>Ersetzt </a:t>
            </a:r>
            <a:r>
              <a:rPr lang="de-DE" sz="2400" dirty="0">
                <a:solidFill>
                  <a:schemeClr val="tx1"/>
                </a:solidFill>
              </a:rPr>
              <a:t>der Träger eines Besuchsdienstes den Engagierten Auslagen im Rahmen ihrer ehrenamtlichen Tätigkeit, bspw. für Fahrten mit dem ÖPNV, so unterliegt dies nicht der Steuerpflicht. </a:t>
            </a:r>
            <a:endParaRPr lang="de-DE" sz="2400" dirty="0" smtClean="0">
              <a:solidFill>
                <a:schemeClr val="tx1"/>
              </a:solidFill>
            </a:endParaRPr>
          </a:p>
          <a:p>
            <a:pPr marL="342900" indent="-342900">
              <a:buClr>
                <a:srgbClr val="FF5050"/>
              </a:buClr>
              <a:buFont typeface="Arial" panose="020B0604020202020204" pitchFamily="34" charset="0"/>
              <a:buChar char="•"/>
            </a:pPr>
            <a:r>
              <a:rPr lang="de-DE" sz="2400" dirty="0" smtClean="0">
                <a:solidFill>
                  <a:schemeClr val="tx1"/>
                </a:solidFill>
              </a:rPr>
              <a:t>Geht </a:t>
            </a:r>
            <a:r>
              <a:rPr lang="de-DE" sz="2400" dirty="0">
                <a:solidFill>
                  <a:schemeClr val="tx1"/>
                </a:solidFill>
              </a:rPr>
              <a:t>der ehrenamtlich Tätige für den Kauf einer Fahrkarte in Vorleistung, so kann er sich diese nach § 3 Nr. 50 EStG steuerfrei ersetzen lassen. </a:t>
            </a:r>
          </a:p>
          <a:p>
            <a:pPr lvl="0"/>
            <a:endParaRPr lang="de-DE" sz="2400" dirty="0">
              <a:solidFill>
                <a:schemeClr val="tx1"/>
              </a:solidFill>
            </a:endParaRPr>
          </a:p>
        </p:txBody>
      </p:sp>
    </p:spTree>
    <p:extLst>
      <p:ext uri="{BB962C8B-B14F-4D97-AF65-F5344CB8AC3E}">
        <p14:creationId xmlns:p14="http://schemas.microsoft.com/office/powerpoint/2010/main" val="34591482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Steuerrechtliche Regelungen</a:t>
            </a:r>
            <a:endParaRPr lang="de-DE" dirty="0"/>
          </a:p>
        </p:txBody>
      </p:sp>
      <p:sp>
        <p:nvSpPr>
          <p:cNvPr id="3" name="Datumsplatzhalter 2"/>
          <p:cNvSpPr>
            <a:spLocks noGrp="1"/>
          </p:cNvSpPr>
          <p:nvPr>
            <p:ph type="dt" sz="half" idx="10"/>
          </p:nvPr>
        </p:nvSpPr>
        <p:spPr/>
        <p:txBody>
          <a:bodyPr/>
          <a:lstStyle/>
          <a:p>
            <a:r>
              <a:rPr lang="de-DE" dirty="0" smtClean="0"/>
              <a:t>Datum</a:t>
            </a:r>
            <a:endParaRPr lang="de-DE" dirty="0"/>
          </a:p>
        </p:txBody>
      </p:sp>
      <p:sp>
        <p:nvSpPr>
          <p:cNvPr id="4" name="Fußzeilenplatzhalter 3"/>
          <p:cNvSpPr>
            <a:spLocks noGrp="1"/>
          </p:cNvSpPr>
          <p:nvPr>
            <p:ph type="ftr" sz="quarter" idx="11"/>
          </p:nvPr>
        </p:nvSpPr>
        <p:spPr/>
        <p:txBody>
          <a:bodyPr/>
          <a:lstStyle/>
          <a:p>
            <a:pPr>
              <a:lnSpc>
                <a:spcPts val="1200"/>
              </a:lnSpc>
            </a:pPr>
            <a:r>
              <a:rPr lang="de-DE" dirty="0" smtClean="0"/>
              <a:t>Steuerrechtliche Regelungen</a:t>
            </a:r>
            <a:endParaRPr lang="de-DE" dirty="0"/>
          </a:p>
        </p:txBody>
      </p:sp>
      <p:sp>
        <p:nvSpPr>
          <p:cNvPr id="5" name="Foliennummernplatzhalter 4"/>
          <p:cNvSpPr>
            <a:spLocks noGrp="1"/>
          </p:cNvSpPr>
          <p:nvPr>
            <p:ph type="sldNum" sz="quarter" idx="12"/>
          </p:nvPr>
        </p:nvSpPr>
        <p:spPr/>
        <p:txBody>
          <a:bodyPr/>
          <a:lstStyle/>
          <a:p>
            <a:r>
              <a:rPr lang="de-DE" smtClean="0"/>
              <a:t>Seite </a:t>
            </a:r>
            <a:fld id="{B234B270-3BAF-429C-852E-E8FD4DA1E567}" type="slidenum">
              <a:rPr lang="de-DE" smtClean="0"/>
              <a:pPr/>
              <a:t>3</a:t>
            </a:fld>
            <a:endParaRPr lang="de-DE" dirty="0"/>
          </a:p>
        </p:txBody>
      </p:sp>
      <p:sp>
        <p:nvSpPr>
          <p:cNvPr id="6" name="Inhaltsplatzhalter 5"/>
          <p:cNvSpPr>
            <a:spLocks noGrp="1"/>
          </p:cNvSpPr>
          <p:nvPr>
            <p:ph sz="quarter" idx="13"/>
          </p:nvPr>
        </p:nvSpPr>
        <p:spPr/>
        <p:txBody>
          <a:bodyPr/>
          <a:lstStyle/>
          <a:p>
            <a:pPr lvl="0"/>
            <a:r>
              <a:rPr lang="de-DE" sz="2400" dirty="0" smtClean="0">
                <a:solidFill>
                  <a:srgbClr val="FF0000"/>
                </a:solidFill>
              </a:rPr>
              <a:t>Ehrenamtspauschale (§ 3 Nr. 26a EStG)</a:t>
            </a:r>
          </a:p>
          <a:p>
            <a:pPr lvl="0"/>
            <a:endParaRPr lang="de-DE" sz="2400" dirty="0">
              <a:solidFill>
                <a:schemeClr val="tx1"/>
              </a:solidFill>
            </a:endParaRPr>
          </a:p>
          <a:p>
            <a:pPr marL="342900" indent="-342900">
              <a:buClr>
                <a:srgbClr val="FF5050"/>
              </a:buClr>
              <a:buFont typeface="Arial" panose="020B0604020202020204" pitchFamily="34" charset="0"/>
              <a:buChar char="•"/>
            </a:pPr>
            <a:r>
              <a:rPr lang="de-DE" sz="2400" dirty="0" smtClean="0">
                <a:solidFill>
                  <a:schemeClr val="tx1"/>
                </a:solidFill>
              </a:rPr>
              <a:t>Steuerfreibetrag </a:t>
            </a:r>
            <a:r>
              <a:rPr lang="de-DE" sz="2400" dirty="0">
                <a:solidFill>
                  <a:schemeClr val="tx1"/>
                </a:solidFill>
              </a:rPr>
              <a:t>von bis zu 720 Euro im Jahr, </a:t>
            </a:r>
            <a:endParaRPr lang="de-DE" sz="2400" dirty="0" smtClean="0">
              <a:solidFill>
                <a:schemeClr val="tx1"/>
              </a:solidFill>
            </a:endParaRPr>
          </a:p>
          <a:p>
            <a:pPr marL="342900" indent="-342900">
              <a:buClr>
                <a:srgbClr val="FF5050"/>
              </a:buClr>
              <a:buFont typeface="Arial" panose="020B0604020202020204" pitchFamily="34" charset="0"/>
              <a:buChar char="•"/>
            </a:pPr>
            <a:r>
              <a:rPr lang="de-DE" sz="2400" dirty="0" smtClean="0">
                <a:solidFill>
                  <a:schemeClr val="tx1"/>
                </a:solidFill>
              </a:rPr>
              <a:t>„</a:t>
            </a:r>
            <a:r>
              <a:rPr lang="de-DE" sz="2400" dirty="0">
                <a:solidFill>
                  <a:schemeClr val="tx1"/>
                </a:solidFill>
              </a:rPr>
              <a:t>nebenberuflichen“ </a:t>
            </a:r>
            <a:r>
              <a:rPr lang="de-DE" sz="2400" dirty="0" smtClean="0">
                <a:solidFill>
                  <a:schemeClr val="tx1"/>
                </a:solidFill>
              </a:rPr>
              <a:t>Tätigkeit, d. </a:t>
            </a:r>
            <a:r>
              <a:rPr lang="de-DE" sz="2400" dirty="0">
                <a:solidFill>
                  <a:schemeClr val="tx1"/>
                </a:solidFill>
              </a:rPr>
              <a:t>h. </a:t>
            </a:r>
            <a:r>
              <a:rPr lang="de-DE" sz="2400" dirty="0" smtClean="0">
                <a:solidFill>
                  <a:schemeClr val="tx1"/>
                </a:solidFill>
              </a:rPr>
              <a:t>nicht </a:t>
            </a:r>
            <a:r>
              <a:rPr lang="de-DE" sz="2400" dirty="0">
                <a:solidFill>
                  <a:schemeClr val="tx1"/>
                </a:solidFill>
              </a:rPr>
              <a:t>mehr als ein Drittel der regional geltenden wöchentlichen Arbeitszeit umfassen (ca. 13 Std. bei einer Wochenarbeitszeit von 40 Std.) </a:t>
            </a:r>
            <a:endParaRPr lang="de-DE" sz="2400" dirty="0" smtClean="0">
              <a:solidFill>
                <a:schemeClr val="tx1"/>
              </a:solidFill>
            </a:endParaRPr>
          </a:p>
          <a:p>
            <a:pPr marL="342900" indent="-342900">
              <a:buClr>
                <a:srgbClr val="FF5050"/>
              </a:buClr>
              <a:buFont typeface="Arial" panose="020B0604020202020204" pitchFamily="34" charset="0"/>
              <a:buChar char="•"/>
            </a:pPr>
            <a:r>
              <a:rPr lang="de-DE" sz="2400" dirty="0" smtClean="0">
                <a:solidFill>
                  <a:schemeClr val="tx1"/>
                </a:solidFill>
              </a:rPr>
              <a:t>müssen </a:t>
            </a:r>
            <a:r>
              <a:rPr lang="de-DE" sz="2400" dirty="0">
                <a:solidFill>
                  <a:schemeClr val="tx1"/>
                </a:solidFill>
              </a:rPr>
              <a:t>im gemeinnützigen, kirchlichen oder mildtätigen Bereich angesiedelt sein. </a:t>
            </a:r>
            <a:endParaRPr lang="de-DE" sz="2400" dirty="0" smtClean="0">
              <a:solidFill>
                <a:schemeClr val="tx1"/>
              </a:solidFill>
            </a:endParaRPr>
          </a:p>
          <a:p>
            <a:pPr marL="342900" lvl="0" indent="-342900">
              <a:buFont typeface="Wingdings" panose="05000000000000000000" pitchFamily="2" charset="2"/>
              <a:buChar char="§"/>
            </a:pPr>
            <a:endParaRPr lang="de-DE" sz="2400" dirty="0">
              <a:solidFill>
                <a:schemeClr val="tx1"/>
              </a:solidFill>
            </a:endParaRPr>
          </a:p>
          <a:p>
            <a:endParaRPr lang="de-DE" dirty="0"/>
          </a:p>
        </p:txBody>
      </p:sp>
    </p:spTree>
    <p:extLst>
      <p:ext uri="{BB962C8B-B14F-4D97-AF65-F5344CB8AC3E}">
        <p14:creationId xmlns:p14="http://schemas.microsoft.com/office/powerpoint/2010/main" val="2856031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Steuerrechtliche Regelungen</a:t>
            </a:r>
            <a:endParaRPr lang="de-DE" dirty="0"/>
          </a:p>
        </p:txBody>
      </p:sp>
      <p:sp>
        <p:nvSpPr>
          <p:cNvPr id="3" name="Datumsplatzhalter 2"/>
          <p:cNvSpPr>
            <a:spLocks noGrp="1"/>
          </p:cNvSpPr>
          <p:nvPr>
            <p:ph type="dt" sz="half" idx="10"/>
          </p:nvPr>
        </p:nvSpPr>
        <p:spPr/>
        <p:txBody>
          <a:bodyPr/>
          <a:lstStyle/>
          <a:p>
            <a:r>
              <a:rPr lang="de-DE" dirty="0" smtClean="0"/>
              <a:t>Datum</a:t>
            </a:r>
            <a:endParaRPr lang="de-DE" dirty="0"/>
          </a:p>
        </p:txBody>
      </p:sp>
      <p:sp>
        <p:nvSpPr>
          <p:cNvPr id="4" name="Fußzeilenplatzhalter 3"/>
          <p:cNvSpPr>
            <a:spLocks noGrp="1"/>
          </p:cNvSpPr>
          <p:nvPr>
            <p:ph type="ftr" sz="quarter" idx="11"/>
          </p:nvPr>
        </p:nvSpPr>
        <p:spPr/>
        <p:txBody>
          <a:bodyPr/>
          <a:lstStyle/>
          <a:p>
            <a:pPr>
              <a:lnSpc>
                <a:spcPts val="1200"/>
              </a:lnSpc>
            </a:pPr>
            <a:r>
              <a:rPr lang="de-DE" dirty="0" smtClean="0"/>
              <a:t>Steuerrechtliche Regelungen</a:t>
            </a:r>
            <a:endParaRPr lang="de-DE" dirty="0"/>
          </a:p>
        </p:txBody>
      </p:sp>
      <p:sp>
        <p:nvSpPr>
          <p:cNvPr id="5" name="Foliennummernplatzhalter 4"/>
          <p:cNvSpPr>
            <a:spLocks noGrp="1"/>
          </p:cNvSpPr>
          <p:nvPr>
            <p:ph type="sldNum" sz="quarter" idx="12"/>
          </p:nvPr>
        </p:nvSpPr>
        <p:spPr/>
        <p:txBody>
          <a:bodyPr/>
          <a:lstStyle/>
          <a:p>
            <a:r>
              <a:rPr lang="de-DE" smtClean="0"/>
              <a:t>Seite </a:t>
            </a:r>
            <a:fld id="{B234B270-3BAF-429C-852E-E8FD4DA1E567}" type="slidenum">
              <a:rPr lang="de-DE" smtClean="0"/>
              <a:pPr/>
              <a:t>4</a:t>
            </a:fld>
            <a:endParaRPr lang="de-DE" dirty="0"/>
          </a:p>
        </p:txBody>
      </p:sp>
      <p:sp>
        <p:nvSpPr>
          <p:cNvPr id="6" name="Inhaltsplatzhalter 5"/>
          <p:cNvSpPr>
            <a:spLocks noGrp="1"/>
          </p:cNvSpPr>
          <p:nvPr>
            <p:ph sz="quarter" idx="13"/>
          </p:nvPr>
        </p:nvSpPr>
        <p:spPr/>
        <p:txBody>
          <a:bodyPr/>
          <a:lstStyle/>
          <a:p>
            <a:pPr lvl="0"/>
            <a:r>
              <a:rPr lang="de-DE" sz="2400" dirty="0" smtClean="0">
                <a:solidFill>
                  <a:srgbClr val="FF0000"/>
                </a:solidFill>
              </a:rPr>
              <a:t>Übungsleiterfreibetrag (§ 3 Nr. 26 EStG)</a:t>
            </a:r>
          </a:p>
          <a:p>
            <a:endParaRPr lang="de-DE" sz="2400" dirty="0" smtClean="0">
              <a:solidFill>
                <a:schemeClr val="tx1"/>
              </a:solidFill>
            </a:endParaRPr>
          </a:p>
          <a:p>
            <a:pPr marL="342900" indent="-342900">
              <a:buClr>
                <a:srgbClr val="FF5050"/>
              </a:buClr>
              <a:buFont typeface="Arial" panose="020B0604020202020204" pitchFamily="34" charset="0"/>
              <a:buChar char="•"/>
            </a:pPr>
            <a:r>
              <a:rPr lang="de-DE" sz="2400" dirty="0" smtClean="0">
                <a:solidFill>
                  <a:schemeClr val="tx1"/>
                </a:solidFill>
              </a:rPr>
              <a:t>Steuerfrei bis zu 2.400€ pro Jahr</a:t>
            </a:r>
          </a:p>
          <a:p>
            <a:pPr marL="342900" indent="-342900">
              <a:buClr>
                <a:srgbClr val="FF5050"/>
              </a:buClr>
              <a:buFont typeface="Arial" panose="020B0604020202020204" pitchFamily="34" charset="0"/>
              <a:buChar char="•"/>
            </a:pPr>
            <a:r>
              <a:rPr lang="de-DE" sz="2400" dirty="0" smtClean="0">
                <a:solidFill>
                  <a:schemeClr val="tx1"/>
                </a:solidFill>
              </a:rPr>
              <a:t>Gilt für die nebenberufliche </a:t>
            </a:r>
            <a:r>
              <a:rPr lang="de-DE" sz="2400" dirty="0">
                <a:solidFill>
                  <a:schemeClr val="tx1"/>
                </a:solidFill>
              </a:rPr>
              <a:t>Pflege alter, kranker und behinderter </a:t>
            </a:r>
            <a:r>
              <a:rPr lang="de-DE" sz="2400" dirty="0" smtClean="0">
                <a:solidFill>
                  <a:schemeClr val="tx1"/>
                </a:solidFill>
              </a:rPr>
              <a:t>Menschen</a:t>
            </a:r>
          </a:p>
          <a:p>
            <a:pPr marL="342900" indent="-342900">
              <a:buClr>
                <a:srgbClr val="FF5050"/>
              </a:buClr>
              <a:buFont typeface="Arial" panose="020B0604020202020204" pitchFamily="34" charset="0"/>
              <a:buChar char="•"/>
            </a:pPr>
            <a:r>
              <a:rPr lang="de-DE" sz="2400" dirty="0" smtClean="0">
                <a:solidFill>
                  <a:schemeClr val="tx1"/>
                </a:solidFill>
              </a:rPr>
              <a:t>Voraussetzung: </a:t>
            </a:r>
          </a:p>
          <a:p>
            <a:pPr marL="342900" indent="-342900">
              <a:buClr>
                <a:srgbClr val="FF5050"/>
              </a:buClr>
              <a:buFont typeface="Arial" panose="020B0604020202020204" pitchFamily="34" charset="0"/>
              <a:buChar char="•"/>
            </a:pPr>
            <a:r>
              <a:rPr lang="de-DE" sz="2400" dirty="0" smtClean="0">
                <a:solidFill>
                  <a:schemeClr val="tx1"/>
                </a:solidFill>
              </a:rPr>
              <a:t>Tätigkeit erfolgt im </a:t>
            </a:r>
            <a:r>
              <a:rPr lang="de-DE" sz="2400" dirty="0">
                <a:solidFill>
                  <a:schemeClr val="tx1"/>
                </a:solidFill>
              </a:rPr>
              <a:t>Auftrag einer öffentlich-rechtlichen Institution, eines gemeinnützigen Vereins, einer Kirche o. ä. erfolgt, bspw. in einem Altenpflegeheim der Arbeiterwohlfahrt.</a:t>
            </a:r>
          </a:p>
          <a:p>
            <a:pPr lvl="0"/>
            <a:endParaRPr lang="de-DE" sz="2400" dirty="0" smtClean="0">
              <a:solidFill>
                <a:srgbClr val="FF0000"/>
              </a:solidFill>
            </a:endParaRPr>
          </a:p>
          <a:p>
            <a:pPr marL="342900" lvl="0" indent="-342900">
              <a:buFont typeface="Wingdings" panose="05000000000000000000" pitchFamily="2" charset="2"/>
              <a:buChar char="§"/>
            </a:pPr>
            <a:endParaRPr lang="de-DE" sz="2400" dirty="0">
              <a:solidFill>
                <a:schemeClr val="tx1"/>
              </a:solidFill>
            </a:endParaRPr>
          </a:p>
          <a:p>
            <a:endParaRPr lang="de-DE" dirty="0"/>
          </a:p>
        </p:txBody>
      </p:sp>
    </p:spTree>
    <p:extLst>
      <p:ext uri="{BB962C8B-B14F-4D97-AF65-F5344CB8AC3E}">
        <p14:creationId xmlns:p14="http://schemas.microsoft.com/office/powerpoint/2010/main" val="1683820019"/>
      </p:ext>
    </p:extLst>
  </p:cSld>
  <p:clrMapOvr>
    <a:masterClrMapping/>
  </p:clrMapOvr>
  <p:timing>
    <p:tnLst>
      <p:par>
        <p:cTn id="1" dur="indefinite" restart="never" nodeType="tmRoot"/>
      </p:par>
    </p:tnLst>
  </p:timing>
</p:sld>
</file>

<file path=ppt/theme/theme1.xml><?xml version="1.0" encoding="utf-8"?>
<a:theme xmlns:a="http://schemas.openxmlformats.org/drawingml/2006/main" name="150413_PEQ_PPT_Vorlage">
  <a:themeElements>
    <a:clrScheme name="PEQ">
      <a:dk1>
        <a:sysClr val="windowText" lastClr="000000"/>
      </a:dk1>
      <a:lt1>
        <a:sysClr val="window" lastClr="FFFFFF"/>
      </a:lt1>
      <a:dk2>
        <a:srgbClr val="008EDB"/>
      </a:dk2>
      <a:lt2>
        <a:srgbClr val="FFFFFF"/>
      </a:lt2>
      <a:accent1>
        <a:srgbClr val="008EDB"/>
      </a:accent1>
      <a:accent2>
        <a:srgbClr val="EA8000"/>
      </a:accent2>
      <a:accent3>
        <a:srgbClr val="289530"/>
      </a:accent3>
      <a:accent4>
        <a:srgbClr val="787878"/>
      </a:accent4>
      <a:accent5>
        <a:srgbClr val="000000"/>
      </a:accent5>
      <a:accent6>
        <a:srgbClr val="FFFFFF"/>
      </a:accent6>
      <a:hlink>
        <a:srgbClr val="0000FF"/>
      </a:hlink>
      <a:folHlink>
        <a:srgbClr val="800080"/>
      </a:folHlink>
    </a:clrScheme>
    <a:fontScheme name="PEQ">
      <a:majorFont>
        <a:latin typeface="Helvetica"/>
        <a:ea typeface=""/>
        <a:cs typeface=""/>
      </a:majorFont>
      <a:minorFont>
        <a:latin typeface="Helvetic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150413_PEQ_PPT_Vorlage</Template>
  <TotalTime>0</TotalTime>
  <Words>303</Words>
  <Application>Microsoft Office PowerPoint</Application>
  <PresentationFormat>Bildschirmpräsentation (4:3)</PresentationFormat>
  <Paragraphs>44</Paragraphs>
  <Slides>4</Slides>
  <Notes>3</Notes>
  <HiddenSlides>0</HiddenSlides>
  <MMClips>0</MMClips>
  <ScaleCrop>false</ScaleCrop>
  <HeadingPairs>
    <vt:vector size="4" baseType="variant">
      <vt:variant>
        <vt:lpstr>Design</vt:lpstr>
      </vt:variant>
      <vt:variant>
        <vt:i4>1</vt:i4>
      </vt:variant>
      <vt:variant>
        <vt:lpstr>Folientitel</vt:lpstr>
      </vt:variant>
      <vt:variant>
        <vt:i4>4</vt:i4>
      </vt:variant>
    </vt:vector>
  </HeadingPairs>
  <TitlesOfParts>
    <vt:vector size="5" baseType="lpstr">
      <vt:lpstr>150413_PEQ_PPT_Vorlage</vt:lpstr>
      <vt:lpstr>Modul 4 – Recht und Regeln finanzielle Regelungen</vt:lpstr>
      <vt:lpstr>Steuerrechtliche Regelungen</vt:lpstr>
      <vt:lpstr>Steuerrechtliche Regelungen</vt:lpstr>
      <vt:lpstr>Steuerrechtliche Regelungen</vt:lpstr>
    </vt:vector>
  </TitlesOfParts>
  <Company>Deutscher Verein e.V.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Schlicht, Julia Dr.</dc:creator>
  <cp:lastModifiedBy>Schlicht, Julia Dr.</cp:lastModifiedBy>
  <cp:revision>8</cp:revision>
  <dcterms:created xsi:type="dcterms:W3CDTF">2015-04-14T13:49:16Z</dcterms:created>
  <dcterms:modified xsi:type="dcterms:W3CDTF">2016-03-23T13:59:30Z</dcterms:modified>
</cp:coreProperties>
</file>